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936" r:id="rId2"/>
    <p:sldId id="937" r:id="rId3"/>
    <p:sldId id="939" r:id="rId4"/>
    <p:sldId id="1071" r:id="rId5"/>
    <p:sldId id="1013" r:id="rId6"/>
    <p:sldId id="1014" r:id="rId7"/>
    <p:sldId id="1067" r:id="rId8"/>
    <p:sldId id="1015" r:id="rId9"/>
    <p:sldId id="1068" r:id="rId10"/>
    <p:sldId id="1048" r:id="rId11"/>
    <p:sldId id="1051" r:id="rId12"/>
    <p:sldId id="1052" r:id="rId13"/>
    <p:sldId id="1073" r:id="rId14"/>
    <p:sldId id="1025" r:id="rId15"/>
    <p:sldId id="1053" r:id="rId16"/>
    <p:sldId id="1054" r:id="rId17"/>
    <p:sldId id="1055" r:id="rId18"/>
    <p:sldId id="1056" r:id="rId19"/>
    <p:sldId id="1089" r:id="rId20"/>
    <p:sldId id="1091" r:id="rId21"/>
    <p:sldId id="1090" r:id="rId22"/>
    <p:sldId id="1001" r:id="rId23"/>
    <p:sldId id="1057" r:id="rId24"/>
    <p:sldId id="1058" r:id="rId25"/>
    <p:sldId id="1066" r:id="rId26"/>
    <p:sldId id="1074" r:id="rId27"/>
    <p:sldId id="1069" r:id="rId28"/>
    <p:sldId id="1070" r:id="rId29"/>
    <p:sldId id="1075" r:id="rId30"/>
    <p:sldId id="1072" r:id="rId31"/>
    <p:sldId id="1076" r:id="rId32"/>
    <p:sldId id="1061" r:id="rId33"/>
    <p:sldId id="1035" r:id="rId34"/>
    <p:sldId id="1029" r:id="rId35"/>
    <p:sldId id="1082" r:id="rId36"/>
    <p:sldId id="1081" r:id="rId37"/>
    <p:sldId id="1046" r:id="rId38"/>
    <p:sldId id="1083" r:id="rId39"/>
    <p:sldId id="1084" r:id="rId40"/>
    <p:sldId id="1031" r:id="rId41"/>
    <p:sldId id="1086" r:id="rId42"/>
    <p:sldId id="1087" r:id="rId43"/>
    <p:sldId id="1065" r:id="rId44"/>
    <p:sldId id="1080" r:id="rId45"/>
    <p:sldId id="1047" r:id="rId4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008000"/>
    <a:srgbClr val="003DB8"/>
    <a:srgbClr val="229E31"/>
    <a:srgbClr val="1A97D6"/>
    <a:srgbClr val="109905"/>
    <a:srgbClr val="CCECFF"/>
    <a:srgbClr val="99C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40" autoAdjust="0"/>
  </p:normalViewPr>
  <p:slideViewPr>
    <p:cSldViewPr snapToObjects="1">
      <p:cViewPr varScale="1">
        <p:scale>
          <a:sx n="65" d="100"/>
          <a:sy n="65" d="100"/>
        </p:scale>
        <p:origin x="127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86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A5BD5-965D-334A-9624-5CB51346F383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390C3-DD67-E04E-9ED4-2CDB936872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88B70-FD89-B64F-AFD0-B7577367C379}" type="datetimeFigureOut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B5C93D-FC0E-A446-96DB-9326D98B97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07DCA-FB38-41E5-A104-6B25DF1C8AAE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A8D7-3D0E-4EC7-8FDC-CD9567DC29EB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494A-7A2E-4C78-8C0D-C8468922FE9B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0D847-1646-4179-ADC8-2F6C17C12AB2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D80E7-4CC2-42FE-A985-2FB3BCEC6B5E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3F92-63F1-4529-BA0A-D98618460383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4AE3-FDED-426B-A392-5B688C1B3EAC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4D347-2E09-41D5-93A8-8123243A9A01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C2FB-5CD5-4C8F-B19B-C5A656B32D67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1D1E-669E-45BA-91AA-9317DA607D00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4B678-A99B-4DFC-B280-519B1F755EA5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8E4B9-5879-4AF3-84AD-1CE1567A7872}" type="datetime1">
              <a:rPr lang="en-US" smtClean="0"/>
              <a:pPr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73432-EF7F-B84F-BCFB-EEF96C8A23D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0000FF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Font typeface="Arial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itbucket.org/lpsmasters/lps_corne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5295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LPS (Logic-based Production System)</a:t>
            </a:r>
            <a:br>
              <a:rPr lang="en-GB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155617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r>
              <a:rPr lang="en-US" dirty="0"/>
              <a:t>Robert Kowalski and </a:t>
            </a:r>
            <a:r>
              <a:rPr lang="en-US" dirty="0" err="1"/>
              <a:t>Fariba</a:t>
            </a:r>
            <a:r>
              <a:rPr lang="en-US" dirty="0"/>
              <a:t> Sadri</a:t>
            </a:r>
          </a:p>
          <a:p>
            <a:endParaRPr lang="en-US" dirty="0"/>
          </a:p>
          <a:p>
            <a:r>
              <a:rPr lang="en-US" dirty="0"/>
              <a:t>Imperial College London</a:t>
            </a:r>
            <a:endParaRPr lang="en-US" sz="2118" dirty="0"/>
          </a:p>
          <a:p>
            <a:endParaRPr lang="en-US" sz="2118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376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9637" y="357223"/>
            <a:ext cx="8812373" cy="695513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LPS combines logic programs and FOL reactive rules</a:t>
            </a: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555" y="1206524"/>
            <a:ext cx="8812373" cy="62305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FF0000"/>
                </a:solidFill>
              </a:rPr>
              <a:t>Reactive rule:</a:t>
            </a:r>
            <a:r>
              <a:rPr lang="en-GB" sz="2400" i="1" dirty="0">
                <a:solidFill>
                  <a:srgbClr val="FF0000"/>
                </a:solidFill>
              </a:rPr>
              <a:t>		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/>
              <a:t>threat</a:t>
            </a:r>
            <a:r>
              <a:rPr lang="en-US" sz="2400" i="1" dirty="0"/>
              <a:t> </a:t>
            </a:r>
            <a:r>
              <a:rPr lang="en-GB" sz="2400" i="1" dirty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>
                <a:sym typeface="Symbol"/>
              </a:rPr>
              <a:t>deal-with-threat</a:t>
            </a:r>
            <a:br>
              <a:rPr lang="en-US" sz="2400" i="1" dirty="0"/>
            </a:br>
            <a:endParaRPr lang="en-US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09637" y="1673074"/>
            <a:ext cx="927954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Logic program:    	</a:t>
            </a:r>
            <a:r>
              <a:rPr lang="en-GB" sz="2400" i="1" dirty="0">
                <a:solidFill>
                  <a:srgbClr val="0000FF"/>
                </a:solidFill>
              </a:rPr>
              <a:t>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fire</a:t>
            </a:r>
            <a:endParaRPr lang="en-GB" sz="2400" i="1" dirty="0">
              <a:solidFill>
                <a:srgbClr val="FF0000"/>
              </a:solidFill>
            </a:endParaRPr>
          </a:p>
          <a:p>
            <a:pPr lvl="4"/>
            <a:r>
              <a:rPr lang="en-GB" sz="2400" i="1" dirty="0">
                <a:solidFill>
                  <a:srgbClr val="FF0000"/>
                </a:solidFill>
              </a:rPr>
              <a:t>	</a:t>
            </a:r>
            <a:r>
              <a:rPr lang="en-GB" sz="2400" i="1" dirty="0">
                <a:solidFill>
                  <a:srgbClr val="0000FF"/>
                </a:solidFill>
              </a:rPr>
              <a:t>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flood</a:t>
            </a:r>
          </a:p>
          <a:p>
            <a:pPr lvl="4"/>
            <a:r>
              <a:rPr lang="en-GB" sz="1050" i="1" dirty="0">
                <a:solidFill>
                  <a:srgbClr val="0000FF"/>
                </a:solidFill>
              </a:rPr>
              <a:t>	</a:t>
            </a:r>
          </a:p>
          <a:p>
            <a:pPr lvl="4"/>
            <a:r>
              <a:rPr lang="en-GB" sz="2400" i="1" dirty="0">
                <a:solidFill>
                  <a:srgbClr val="0000FF"/>
                </a:solidFill>
              </a:rPr>
              <a:t>	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deal-with-threat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US" sz="2400" i="1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  <a:sym typeface="Symbol"/>
              </a:rPr>
              <a:t>  </a:t>
            </a:r>
            <a:r>
              <a:rPr lang="en-GB" sz="2400" dirty="0">
                <a:solidFill>
                  <a:srgbClr val="FF0000"/>
                </a:solidFill>
                <a:sym typeface="Symbol"/>
              </a:rPr>
              <a:t>	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 </a:t>
            </a:r>
          </a:p>
          <a:p>
            <a:pPr lvl="4"/>
            <a:r>
              <a:rPr lang="en-GB" sz="2400" i="1" dirty="0">
                <a:solidFill>
                  <a:prstClr val="black"/>
                </a:solidFill>
                <a:sym typeface="Symbol"/>
              </a:rPr>
              <a:t>	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deal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-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with-threat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endParaRPr lang="en-GB" sz="2400" i="1" dirty="0">
              <a:solidFill>
                <a:srgbClr val="FF0000"/>
              </a:solidFill>
            </a:endParaRPr>
          </a:p>
          <a:p>
            <a:endParaRPr lang="en-GB" sz="1050" i="1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Adding</a:t>
            </a:r>
            <a:r>
              <a:rPr lang="en-GB" sz="2400" i="1" dirty="0">
                <a:solidFill>
                  <a:srgbClr val="0000FF"/>
                </a:solidFill>
              </a:rPr>
              <a:t> fire </a:t>
            </a:r>
            <a:r>
              <a:rPr lang="en-GB" sz="2400" dirty="0">
                <a:solidFill>
                  <a:srgbClr val="0000FF"/>
                </a:solidFill>
              </a:rPr>
              <a:t>to the current state </a:t>
            </a:r>
          </a:p>
          <a:p>
            <a:r>
              <a:rPr lang="en-GB" sz="2400" dirty="0">
                <a:solidFill>
                  <a:srgbClr val="0000FF"/>
                </a:solidFill>
              </a:rPr>
              <a:t>generates two alternative actions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or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r>
              <a:rPr lang="en-GB" sz="2400" dirty="0">
                <a:solidFill>
                  <a:srgbClr val="0000FF"/>
                </a:solidFill>
              </a:rPr>
              <a:t>.</a:t>
            </a:r>
          </a:p>
          <a:p>
            <a:r>
              <a:rPr lang="en-GB" sz="2400" dirty="0">
                <a:solidFill>
                  <a:srgbClr val="0000FF"/>
                </a:solidFill>
              </a:rPr>
              <a:t>LPS generates </a:t>
            </a:r>
            <a:r>
              <a:rPr lang="en-GB" sz="2400" dirty="0">
                <a:solidFill>
                  <a:srgbClr val="FF0000"/>
                </a:solidFill>
              </a:rPr>
              <a:t>one</a:t>
            </a:r>
            <a:r>
              <a:rPr lang="en-GB" sz="2400" dirty="0">
                <a:solidFill>
                  <a:srgbClr val="0000FF"/>
                </a:solidFill>
              </a:rPr>
              <a:t> model to make the reactive rule true. </a:t>
            </a:r>
            <a:endParaRPr lang="en-GB" sz="1050" dirty="0">
              <a:solidFill>
                <a:srgbClr val="0000FF"/>
              </a:solidFill>
            </a:endParaRPr>
          </a:p>
          <a:p>
            <a:endParaRPr lang="en-GB" sz="105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M1 = {</a:t>
            </a:r>
            <a:r>
              <a:rPr lang="en-GB" sz="2400" i="1" dirty="0">
                <a:solidFill>
                  <a:srgbClr val="0000FF"/>
                </a:solidFill>
              </a:rPr>
              <a:t>fire, threat, deal-with-threat, eliminate</a:t>
            </a:r>
            <a:r>
              <a:rPr lang="en-GB" sz="2400" dirty="0">
                <a:solidFill>
                  <a:srgbClr val="0000FF"/>
                </a:solidFill>
              </a:rPr>
              <a:t>} </a:t>
            </a:r>
            <a:r>
              <a:rPr lang="en-GB" sz="2400" dirty="0">
                <a:solidFill>
                  <a:srgbClr val="FF0000"/>
                </a:solidFill>
              </a:rPr>
              <a:t>or</a:t>
            </a:r>
          </a:p>
          <a:p>
            <a:pPr lvl="0"/>
            <a:r>
              <a:rPr lang="en-GB" sz="2400" dirty="0">
                <a:solidFill>
                  <a:srgbClr val="0000FF"/>
                </a:solidFill>
              </a:rPr>
              <a:t>M2 = {</a:t>
            </a:r>
            <a:r>
              <a:rPr lang="en-GB" sz="2400" i="1" dirty="0">
                <a:solidFill>
                  <a:srgbClr val="0000FF"/>
                </a:solidFill>
              </a:rPr>
              <a:t>fire, threat, deal-with-threat, escape</a:t>
            </a:r>
            <a:r>
              <a:rPr lang="en-GB" sz="2400" dirty="0">
                <a:solidFill>
                  <a:srgbClr val="0000FF"/>
                </a:solidFill>
              </a:rPr>
              <a:t>} </a:t>
            </a:r>
          </a:p>
          <a:p>
            <a:endParaRPr lang="en-GB" sz="1000" dirty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5184" y="5982849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The current implementation in </a:t>
            </a:r>
            <a:r>
              <a:rPr lang="en-GB" sz="2400" dirty="0" err="1">
                <a:solidFill>
                  <a:srgbClr val="0000FF"/>
                </a:solidFill>
              </a:rPr>
              <a:t>Prolog</a:t>
            </a:r>
            <a:r>
              <a:rPr lang="en-GB" sz="2400" dirty="0">
                <a:solidFill>
                  <a:srgbClr val="0000FF"/>
                </a:solidFill>
              </a:rPr>
              <a:t> generates M1</a:t>
            </a:r>
            <a:r>
              <a:rPr lang="en-GB" dirty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0373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1143000"/>
          </a:xfrm>
        </p:spPr>
        <p:txBody>
          <a:bodyPr/>
          <a:lstStyle/>
          <a:p>
            <a:r>
              <a:rPr lang="en-GB" dirty="0"/>
              <a:t>LPS combines logic programs with reactive rules in FOL.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1772915"/>
            <a:ext cx="8228572" cy="4320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714" y="5085184"/>
            <a:ext cx="2232025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3212976"/>
            <a:ext cx="3548539" cy="72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>
          <a:xfrm flipH="1">
            <a:off x="3635896" y="2780928"/>
            <a:ext cx="1728192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483768" y="5594771"/>
            <a:ext cx="1728192" cy="7615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8" y="2492896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e.g. logic programs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211960" y="617168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e.g. reactive rules</a:t>
            </a:r>
          </a:p>
        </p:txBody>
      </p:sp>
    </p:spTree>
    <p:extLst>
      <p:ext uri="{BB962C8B-B14F-4D97-AF65-F5344CB8AC3E}">
        <p14:creationId xmlns:p14="http://schemas.microsoft.com/office/powerpoint/2010/main" val="1261035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1520" y="404664"/>
            <a:ext cx="7656041" cy="305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3675062"/>
            <a:ext cx="8229600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215900" y="4149080"/>
            <a:ext cx="935990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2771800" y="5213981"/>
            <a:ext cx="1728192" cy="76157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99992" y="5744727"/>
            <a:ext cx="41868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reactive rule</a:t>
            </a:r>
          </a:p>
        </p:txBody>
      </p:sp>
    </p:spTree>
    <p:extLst>
      <p:ext uri="{BB962C8B-B14F-4D97-AF65-F5344CB8AC3E}">
        <p14:creationId xmlns:p14="http://schemas.microsoft.com/office/powerpoint/2010/main" val="43190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825" y="0"/>
            <a:ext cx="559435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552" y="2684463"/>
            <a:ext cx="8388350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7825" y="5661248"/>
            <a:ext cx="6494463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95445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LPS combines logic programs and FOL reactive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44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LPS combines logic programs and FOL reactive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5237"/>
            <a:ext cx="8229600" cy="1344043"/>
          </a:xfrm>
        </p:spPr>
        <p:txBody>
          <a:bodyPr/>
          <a:lstStyle/>
          <a:p>
            <a:endParaRPr lang="en-US" i="1" baseline="-25000" dirty="0">
              <a:solidFill>
                <a:srgbClr val="0000FF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i="1" dirty="0">
                <a:solidFill>
                  <a:srgbClr val="0070C0"/>
                </a:solidFill>
              </a:rPr>
              <a:t>X </a:t>
            </a:r>
            <a:r>
              <a:rPr lang="en-GB" dirty="0">
                <a:solidFill>
                  <a:srgbClr val="0070C0"/>
                </a:solidFill>
              </a:rPr>
              <a:t>[</a:t>
            </a:r>
            <a:r>
              <a:rPr lang="en-US" i="1" dirty="0">
                <a:solidFill>
                  <a:srgbClr val="0000FF"/>
                </a:solidFill>
              </a:rPr>
              <a:t>antecedent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sym typeface="Symbol"/>
              </a:rPr>
              <a:t> </a:t>
            </a:r>
            <a:r>
              <a:rPr lang="en-GB" i="1" dirty="0">
                <a:solidFill>
                  <a:srgbClr val="0070C0"/>
                </a:solidFill>
              </a:rPr>
              <a:t>Y</a:t>
            </a:r>
            <a:r>
              <a:rPr lang="en-GB" dirty="0">
                <a:solidFill>
                  <a:srgbClr val="0070C0"/>
                </a:solidFill>
                <a:sym typeface="Symbol"/>
              </a:rPr>
              <a:t> [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r>
              <a:rPr lang="en-GB" dirty="0">
                <a:solidFill>
                  <a:srgbClr val="0070C0"/>
                </a:solidFill>
              </a:rPr>
              <a:t>]</a:t>
            </a:r>
          </a:p>
          <a:p>
            <a:r>
              <a:rPr lang="en-GB" dirty="0"/>
              <a:t>or			</a:t>
            </a:r>
            <a:r>
              <a:rPr lang="en-US" i="1" dirty="0">
                <a:solidFill>
                  <a:srgbClr val="0000FF"/>
                </a:solidFill>
              </a:rPr>
              <a:t>antecedent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	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</a:p>
          <a:p>
            <a:r>
              <a:rPr lang="en-GB" dirty="0"/>
              <a:t>or		</a:t>
            </a:r>
            <a:r>
              <a:rPr lang="en-GB" dirty="0">
                <a:solidFill>
                  <a:srgbClr val="FF0000"/>
                </a:solidFill>
              </a:rPr>
              <a:t>if 	</a:t>
            </a:r>
            <a:r>
              <a:rPr lang="en-US" i="1" dirty="0">
                <a:solidFill>
                  <a:srgbClr val="0000FF"/>
                </a:solidFill>
              </a:rPr>
              <a:t>antecedent 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then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 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755576" y="134560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Reactive rules in FOL:</a:t>
            </a:r>
          </a:p>
        </p:txBody>
      </p:sp>
    </p:spTree>
    <p:extLst>
      <p:ext uri="{BB962C8B-B14F-4D97-AF65-F5344CB8AC3E}">
        <p14:creationId xmlns:p14="http://schemas.microsoft.com/office/powerpoint/2010/main" val="36357911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LPS combines logic programs and FOL reactive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5237"/>
            <a:ext cx="8229600" cy="1344043"/>
          </a:xfrm>
        </p:spPr>
        <p:txBody>
          <a:bodyPr/>
          <a:lstStyle/>
          <a:p>
            <a:endParaRPr lang="en-US" i="1" baseline="-25000" dirty="0">
              <a:solidFill>
                <a:srgbClr val="0000FF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i="1" dirty="0">
                <a:solidFill>
                  <a:srgbClr val="0070C0"/>
                </a:solidFill>
              </a:rPr>
              <a:t>X </a:t>
            </a:r>
            <a:r>
              <a:rPr lang="en-GB" dirty="0">
                <a:solidFill>
                  <a:srgbClr val="0070C0"/>
                </a:solidFill>
              </a:rPr>
              <a:t>[</a:t>
            </a:r>
            <a:r>
              <a:rPr lang="en-US" i="1" dirty="0">
                <a:solidFill>
                  <a:srgbClr val="0000FF"/>
                </a:solidFill>
              </a:rPr>
              <a:t>antecedent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sym typeface="Symbol"/>
              </a:rPr>
              <a:t> </a:t>
            </a:r>
            <a:r>
              <a:rPr lang="en-GB" i="1" dirty="0">
                <a:solidFill>
                  <a:srgbClr val="0070C0"/>
                </a:solidFill>
              </a:rPr>
              <a:t>Y</a:t>
            </a:r>
            <a:r>
              <a:rPr lang="en-GB" dirty="0">
                <a:solidFill>
                  <a:srgbClr val="0070C0"/>
                </a:solidFill>
                <a:sym typeface="Symbol"/>
              </a:rPr>
              <a:t> [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r>
              <a:rPr lang="en-GB" dirty="0">
                <a:solidFill>
                  <a:srgbClr val="0070C0"/>
                </a:solidFill>
              </a:rPr>
              <a:t>]</a:t>
            </a:r>
          </a:p>
          <a:p>
            <a:r>
              <a:rPr lang="en-GB" dirty="0"/>
              <a:t>or			</a:t>
            </a:r>
            <a:r>
              <a:rPr lang="en-US" i="1" dirty="0">
                <a:solidFill>
                  <a:srgbClr val="0000FF"/>
                </a:solidFill>
              </a:rPr>
              <a:t>antecedent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	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</a:p>
          <a:p>
            <a:r>
              <a:rPr lang="en-GB" dirty="0"/>
              <a:t>or		</a:t>
            </a:r>
            <a:r>
              <a:rPr lang="en-GB" dirty="0">
                <a:solidFill>
                  <a:srgbClr val="FF0000"/>
                </a:solidFill>
              </a:rPr>
              <a:t>if 	</a:t>
            </a:r>
            <a:r>
              <a:rPr lang="en-US" i="1" dirty="0">
                <a:solidFill>
                  <a:srgbClr val="0000FF"/>
                </a:solidFill>
              </a:rPr>
              <a:t>antecedent 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then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 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755576" y="134560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Reactive rules in FOL: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699685" y="331909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Clauses in logic programming form: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202" y="3848840"/>
            <a:ext cx="7835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sz="2400" i="1" dirty="0">
                <a:solidFill>
                  <a:srgbClr val="0070C0"/>
                </a:solidFill>
              </a:rPr>
              <a:t>X  </a:t>
            </a:r>
            <a:r>
              <a:rPr lang="en-GB" sz="2400" dirty="0">
                <a:solidFill>
                  <a:srgbClr val="0070C0"/>
                </a:solidFill>
              </a:rPr>
              <a:t>[</a:t>
            </a:r>
            <a:r>
              <a:rPr lang="en-US" sz="2400" i="1" dirty="0">
                <a:solidFill>
                  <a:srgbClr val="0000FF"/>
                </a:solidFill>
              </a:rPr>
              <a:t>conditions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400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2400" i="1" dirty="0">
                <a:solidFill>
                  <a:srgbClr val="0000FF"/>
                </a:solidFill>
              </a:rPr>
              <a:t>conclusion</a:t>
            </a:r>
            <a:r>
              <a:rPr lang="en-GB" sz="2400" dirty="0">
                <a:solidFill>
                  <a:srgbClr val="0070C0"/>
                </a:solidFill>
              </a:rPr>
              <a:t>]</a:t>
            </a:r>
          </a:p>
          <a:p>
            <a:r>
              <a:rPr lang="en-GB" sz="2400" dirty="0"/>
              <a:t>or			</a:t>
            </a:r>
            <a:r>
              <a:rPr lang="en-US" sz="2400" i="1" dirty="0">
                <a:solidFill>
                  <a:srgbClr val="0000FF"/>
                </a:solidFill>
              </a:rPr>
              <a:t> conclusion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400" i="1" dirty="0">
                <a:solidFill>
                  <a:srgbClr val="0000FF"/>
                </a:solidFill>
              </a:rPr>
              <a:t> conditions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or			</a:t>
            </a:r>
            <a:r>
              <a:rPr lang="en-US" sz="2400" i="1" dirty="0">
                <a:solidFill>
                  <a:srgbClr val="0000FF"/>
                </a:solidFill>
              </a:rPr>
              <a:t> conclusion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 if</a:t>
            </a:r>
            <a:r>
              <a:rPr lang="en-US" sz="2400" i="1" dirty="0">
                <a:solidFill>
                  <a:srgbClr val="0000FF"/>
                </a:solidFill>
              </a:rPr>
              <a:t> conditions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2393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LPS combines logic programs and FOL reactive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4515"/>
            <a:ext cx="8229600" cy="1344043"/>
          </a:xfrm>
        </p:spPr>
        <p:txBody>
          <a:bodyPr/>
          <a:lstStyle/>
          <a:p>
            <a:endParaRPr lang="en-US" i="1" baseline="-25000" dirty="0">
              <a:solidFill>
                <a:srgbClr val="0000FF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i="1" dirty="0">
                <a:solidFill>
                  <a:srgbClr val="0070C0"/>
                </a:solidFill>
              </a:rPr>
              <a:t>X </a:t>
            </a:r>
            <a:r>
              <a:rPr lang="en-GB" dirty="0">
                <a:solidFill>
                  <a:srgbClr val="0070C0"/>
                </a:solidFill>
              </a:rPr>
              <a:t>[</a:t>
            </a:r>
            <a:r>
              <a:rPr lang="en-US" i="1" dirty="0">
                <a:solidFill>
                  <a:srgbClr val="0000FF"/>
                </a:solidFill>
              </a:rPr>
              <a:t>antecedent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sym typeface="Symbol"/>
              </a:rPr>
              <a:t> </a:t>
            </a:r>
            <a:r>
              <a:rPr lang="en-GB" i="1" dirty="0">
                <a:solidFill>
                  <a:srgbClr val="0070C0"/>
                </a:solidFill>
              </a:rPr>
              <a:t>Y</a:t>
            </a:r>
            <a:r>
              <a:rPr lang="en-GB" dirty="0">
                <a:solidFill>
                  <a:srgbClr val="0070C0"/>
                </a:solidFill>
                <a:sym typeface="Symbol"/>
              </a:rPr>
              <a:t> [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r>
              <a:rPr lang="en-GB" dirty="0">
                <a:solidFill>
                  <a:srgbClr val="0070C0"/>
                </a:solidFill>
              </a:rPr>
              <a:t>]</a:t>
            </a:r>
          </a:p>
          <a:p>
            <a:r>
              <a:rPr lang="en-GB" dirty="0"/>
              <a:t>or			</a:t>
            </a:r>
            <a:r>
              <a:rPr lang="en-US" i="1" dirty="0">
                <a:solidFill>
                  <a:srgbClr val="0000FF"/>
                </a:solidFill>
              </a:rPr>
              <a:t>antecedent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	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</a:p>
          <a:p>
            <a:r>
              <a:rPr lang="en-GB" dirty="0"/>
              <a:t>or		</a:t>
            </a:r>
            <a:r>
              <a:rPr lang="en-GB" dirty="0">
                <a:solidFill>
                  <a:srgbClr val="FF0000"/>
                </a:solidFill>
              </a:rPr>
              <a:t>if 	</a:t>
            </a:r>
            <a:r>
              <a:rPr lang="en-US" i="1" dirty="0">
                <a:solidFill>
                  <a:srgbClr val="0000FF"/>
                </a:solidFill>
              </a:rPr>
              <a:t>antecedent 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then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 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755576" y="1345607"/>
            <a:ext cx="7056784" cy="50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Reactive rules in FOL: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699685" y="331909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Clauses in logic programming form: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202" y="3868197"/>
            <a:ext cx="7835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sz="2400" i="1" dirty="0">
                <a:solidFill>
                  <a:srgbClr val="0070C0"/>
                </a:solidFill>
              </a:rPr>
              <a:t>X  </a:t>
            </a:r>
            <a:r>
              <a:rPr lang="en-GB" sz="2400" dirty="0">
                <a:solidFill>
                  <a:srgbClr val="0070C0"/>
                </a:solidFill>
              </a:rPr>
              <a:t>[</a:t>
            </a:r>
            <a:r>
              <a:rPr lang="en-US" sz="2400" i="1" dirty="0">
                <a:solidFill>
                  <a:srgbClr val="0000FF"/>
                </a:solidFill>
              </a:rPr>
              <a:t>conditions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400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2400" i="1" dirty="0">
                <a:solidFill>
                  <a:srgbClr val="0000FF"/>
                </a:solidFill>
              </a:rPr>
              <a:t>conclusion</a:t>
            </a:r>
            <a:r>
              <a:rPr lang="en-GB" sz="2400" dirty="0">
                <a:solidFill>
                  <a:srgbClr val="0070C0"/>
                </a:solidFill>
              </a:rPr>
              <a:t>]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GB" sz="2400" dirty="0"/>
              <a:t>or			</a:t>
            </a:r>
            <a:r>
              <a:rPr lang="en-US" sz="2400" i="1" dirty="0">
                <a:solidFill>
                  <a:srgbClr val="0000FF"/>
                </a:solidFill>
              </a:rPr>
              <a:t> conclusion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400" i="1" dirty="0">
                <a:solidFill>
                  <a:srgbClr val="0000FF"/>
                </a:solidFill>
              </a:rPr>
              <a:t> conditions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or			</a:t>
            </a:r>
            <a:r>
              <a:rPr lang="en-US" sz="2400" i="1" dirty="0">
                <a:solidFill>
                  <a:srgbClr val="0000FF"/>
                </a:solidFill>
              </a:rPr>
              <a:t> conclusion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 if</a:t>
            </a:r>
            <a:r>
              <a:rPr lang="en-US" sz="2400" i="1" dirty="0">
                <a:solidFill>
                  <a:srgbClr val="0000FF"/>
                </a:solidFill>
              </a:rPr>
              <a:t> conditions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706335" y="551436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Atomic sentences are a special case of clauses. </a:t>
            </a:r>
          </a:p>
        </p:txBody>
      </p:sp>
    </p:spTree>
    <p:extLst>
      <p:ext uri="{BB962C8B-B14F-4D97-AF65-F5344CB8AC3E}">
        <p14:creationId xmlns:p14="http://schemas.microsoft.com/office/powerpoint/2010/main" val="1453215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LPS combines logic programs and FOL reactive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5237"/>
            <a:ext cx="8229600" cy="1344043"/>
          </a:xfrm>
        </p:spPr>
        <p:txBody>
          <a:bodyPr/>
          <a:lstStyle/>
          <a:p>
            <a:endParaRPr lang="en-US" i="1" baseline="-25000" dirty="0">
              <a:solidFill>
                <a:srgbClr val="0000FF"/>
              </a:solidFill>
            </a:endParaRPr>
          </a:p>
          <a:p>
            <a:r>
              <a:rPr lang="en-GB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i="1" dirty="0">
                <a:solidFill>
                  <a:srgbClr val="0070C0"/>
                </a:solidFill>
              </a:rPr>
              <a:t>X </a:t>
            </a:r>
            <a:r>
              <a:rPr lang="en-GB" dirty="0">
                <a:solidFill>
                  <a:srgbClr val="0070C0"/>
                </a:solidFill>
              </a:rPr>
              <a:t>[</a:t>
            </a:r>
            <a:r>
              <a:rPr lang="en-US" i="1" dirty="0">
                <a:solidFill>
                  <a:srgbClr val="0000FF"/>
                </a:solidFill>
              </a:rPr>
              <a:t>antecedent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GB" b="1" dirty="0">
                <a:solidFill>
                  <a:srgbClr val="FF0000"/>
                </a:solidFill>
                <a:sym typeface="Symbol"/>
              </a:rPr>
              <a:t> </a:t>
            </a:r>
            <a:r>
              <a:rPr lang="en-GB" i="1" dirty="0">
                <a:solidFill>
                  <a:srgbClr val="0070C0"/>
                </a:solidFill>
              </a:rPr>
              <a:t>Y</a:t>
            </a:r>
            <a:r>
              <a:rPr lang="en-GB" dirty="0">
                <a:solidFill>
                  <a:srgbClr val="0070C0"/>
                </a:solidFill>
                <a:sym typeface="Symbol"/>
              </a:rPr>
              <a:t> [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r>
              <a:rPr lang="en-GB" dirty="0">
                <a:solidFill>
                  <a:srgbClr val="0070C0"/>
                </a:solidFill>
              </a:rPr>
              <a:t>]</a:t>
            </a:r>
          </a:p>
          <a:p>
            <a:r>
              <a:rPr lang="en-GB" dirty="0"/>
              <a:t>or			</a:t>
            </a:r>
            <a:r>
              <a:rPr lang="en-US" i="1" dirty="0">
                <a:solidFill>
                  <a:srgbClr val="0000FF"/>
                </a:solidFill>
              </a:rPr>
              <a:t>antecedent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	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</a:p>
          <a:p>
            <a:r>
              <a:rPr lang="en-GB" dirty="0"/>
              <a:t>or		</a:t>
            </a:r>
            <a:r>
              <a:rPr lang="en-GB" dirty="0">
                <a:solidFill>
                  <a:srgbClr val="FF0000"/>
                </a:solidFill>
              </a:rPr>
              <a:t>if 	</a:t>
            </a:r>
            <a:r>
              <a:rPr lang="en-US" i="1" dirty="0">
                <a:solidFill>
                  <a:srgbClr val="0000FF"/>
                </a:solidFill>
              </a:rPr>
              <a:t>antecedent  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then</a:t>
            </a:r>
            <a:r>
              <a:rPr lang="en-US" i="1" dirty="0">
                <a:solidFill>
                  <a:srgbClr val="0000FF"/>
                </a:solidFill>
                <a:sym typeface="Symbol"/>
              </a:rPr>
              <a:t>    </a:t>
            </a:r>
            <a:r>
              <a:rPr lang="en-US" i="1" dirty="0">
                <a:solidFill>
                  <a:srgbClr val="0000FF"/>
                </a:solidFill>
              </a:rPr>
              <a:t>consequent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 flipH="1">
            <a:off x="755576" y="1345608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Reactive rules in FOL:</a:t>
            </a:r>
          </a:p>
        </p:txBody>
      </p:sp>
      <p:sp>
        <p:nvSpPr>
          <p:cNvPr id="6" name="TextBox 5"/>
          <p:cNvSpPr txBox="1"/>
          <p:nvPr/>
        </p:nvSpPr>
        <p:spPr>
          <a:xfrm flipH="1">
            <a:off x="699685" y="331909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Clauses in logic programming form: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202" y="3868734"/>
            <a:ext cx="78355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  <a:sym typeface="Symbol"/>
              </a:rPr>
              <a:t>		</a:t>
            </a:r>
            <a:r>
              <a:rPr lang="en-GB" sz="2400" i="1" dirty="0">
                <a:solidFill>
                  <a:srgbClr val="0070C0"/>
                </a:solidFill>
              </a:rPr>
              <a:t>X  </a:t>
            </a:r>
            <a:r>
              <a:rPr lang="en-GB" sz="2400" dirty="0">
                <a:solidFill>
                  <a:srgbClr val="0070C0"/>
                </a:solidFill>
              </a:rPr>
              <a:t>[</a:t>
            </a:r>
            <a:r>
              <a:rPr lang="en-US" sz="2400" i="1" dirty="0">
                <a:solidFill>
                  <a:srgbClr val="0000FF"/>
                </a:solidFill>
              </a:rPr>
              <a:t>conditions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</a:t>
            </a:r>
            <a:r>
              <a:rPr lang="en-US" sz="2400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2400" i="1" dirty="0">
                <a:solidFill>
                  <a:srgbClr val="0000FF"/>
                </a:solidFill>
              </a:rPr>
              <a:t>conclusion</a:t>
            </a:r>
            <a:r>
              <a:rPr lang="en-GB" sz="2400" dirty="0">
                <a:solidFill>
                  <a:srgbClr val="0070C0"/>
                </a:solidFill>
              </a:rPr>
              <a:t>]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GB" sz="2400" dirty="0"/>
              <a:t>or			</a:t>
            </a:r>
            <a:r>
              <a:rPr lang="en-US" sz="2400" i="1" dirty="0">
                <a:solidFill>
                  <a:srgbClr val="0000FF"/>
                </a:solidFill>
              </a:rPr>
              <a:t> conclusion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US" sz="2400" i="1" dirty="0">
                <a:solidFill>
                  <a:srgbClr val="0000FF"/>
                </a:solidFill>
              </a:rPr>
              <a:t> conditions </a:t>
            </a: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or			</a:t>
            </a:r>
            <a:r>
              <a:rPr lang="en-US" sz="2400" i="1" dirty="0">
                <a:solidFill>
                  <a:srgbClr val="0000FF"/>
                </a:solidFill>
              </a:rPr>
              <a:t> conclusion</a:t>
            </a:r>
            <a:r>
              <a:rPr lang="en-US" sz="2400" i="1" dirty="0">
                <a:solidFill>
                  <a:srgbClr val="FF0000"/>
                </a:solidFill>
                <a:sym typeface="Symbol"/>
              </a:rPr>
              <a:t> if</a:t>
            </a:r>
            <a:r>
              <a:rPr lang="en-US" sz="2400" i="1" dirty="0">
                <a:solidFill>
                  <a:srgbClr val="0000FF"/>
                </a:solidFill>
              </a:rPr>
              <a:t> conditions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706335" y="5514364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Atomic sentences are a special case of clauses. 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699685" y="6125517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The syntax of LPS is fluid. </a:t>
            </a:r>
          </a:p>
        </p:txBody>
      </p:sp>
    </p:spTree>
    <p:extLst>
      <p:ext uri="{BB962C8B-B14F-4D97-AF65-F5344CB8AC3E}">
        <p14:creationId xmlns:p14="http://schemas.microsoft.com/office/powerpoint/2010/main" val="2965496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4"/>
          <p:cNvSpPr>
            <a:spLocks noGrp="1"/>
          </p:cNvSpPr>
          <p:nvPr>
            <p:ph type="title"/>
          </p:nvPr>
        </p:nvSpPr>
        <p:spPr>
          <a:xfrm>
            <a:off x="457200" y="269875"/>
            <a:ext cx="9299376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The Turing Test </a:t>
            </a:r>
            <a:br>
              <a:rPr lang="en-GB" sz="2400" dirty="0"/>
            </a:br>
            <a:r>
              <a:rPr lang="en-GB" sz="2400" dirty="0"/>
              <a:t>(not completely catered for in the current implementation)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412874"/>
            <a:ext cx="8675687" cy="5256485"/>
          </a:xfrm>
        </p:spPr>
        <p:txBody>
          <a:bodyPr rtlCol="0">
            <a:normAutofit fontScale="925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i="1" dirty="0">
              <a:solidFill>
                <a:srgbClr val="1E0F8D"/>
              </a:solidFill>
              <a:sym typeface="Symbol"/>
            </a:endParaRPr>
          </a:p>
          <a:p>
            <a:pPr>
              <a:defRPr/>
            </a:pPr>
            <a:r>
              <a:rPr lang="en-GB" sz="2400" i="1" dirty="0">
                <a:solidFill>
                  <a:srgbClr val="0000FF"/>
                </a:solidFill>
              </a:rPr>
              <a:t> </a:t>
            </a:r>
          </a:p>
          <a:p>
            <a:pPr marL="531813"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531813" indent="-531813">
              <a:defRPr/>
            </a:pPr>
            <a:r>
              <a:rPr lang="en-GB" i="1" dirty="0">
                <a:solidFill>
                  <a:srgbClr val="0000FF"/>
                </a:solidFill>
              </a:rPr>
              <a:t>sentence(Agent, </a:t>
            </a:r>
            <a:r>
              <a:rPr lang="en-GB" i="1" dirty="0">
                <a:solidFill>
                  <a:srgbClr val="FF0000"/>
                </a:solidFill>
              </a:rPr>
              <a:t>T1, T3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GB" i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  <a:p>
            <a:pPr marL="531813" indent="-531813">
              <a:defRPr/>
            </a:pPr>
            <a:r>
              <a:rPr lang="en-GB" i="1" dirty="0">
                <a:solidFill>
                  <a:srgbClr val="0000FF"/>
                </a:solidFill>
              </a:rPr>
              <a:t>		noun-phrase(Agent, </a:t>
            </a:r>
            <a:r>
              <a:rPr lang="en-GB" i="1" dirty="0">
                <a:solidFill>
                  <a:srgbClr val="FF0000"/>
                </a:solidFill>
              </a:rPr>
              <a:t>T1, T2) </a:t>
            </a:r>
            <a:r>
              <a:rPr 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i="1" dirty="0">
                <a:solidFill>
                  <a:srgbClr val="0000FF"/>
                </a:solidFill>
              </a:rPr>
              <a:t>  </a:t>
            </a:r>
          </a:p>
          <a:p>
            <a:pPr marL="531813" indent="-531813">
              <a:defRPr/>
            </a:pPr>
            <a:r>
              <a:rPr lang="en-GB" i="1" dirty="0">
                <a:solidFill>
                  <a:srgbClr val="0000FF"/>
                </a:solidFill>
              </a:rPr>
              <a:t>		verb-phrase(Agent, </a:t>
            </a:r>
            <a:r>
              <a:rPr lang="en-GB" i="1" dirty="0">
                <a:solidFill>
                  <a:srgbClr val="FF0000"/>
                </a:solidFill>
              </a:rPr>
              <a:t>T2, T3</a:t>
            </a:r>
            <a:r>
              <a:rPr lang="en-GB" i="1" dirty="0">
                <a:solidFill>
                  <a:srgbClr val="0000FF"/>
                </a:solidFill>
              </a:rPr>
              <a:t>)</a:t>
            </a:r>
          </a:p>
          <a:p>
            <a:pPr marL="531813" indent="-531813"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531813">
              <a:defRPr/>
            </a:pPr>
            <a:endParaRPr lang="en-GB" sz="800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noun-phrase(Agent, </a:t>
            </a:r>
            <a:r>
              <a:rPr lang="en-GB" i="1" dirty="0">
                <a:solidFill>
                  <a:srgbClr val="FF0000"/>
                </a:solidFill>
              </a:rPr>
              <a:t>T1, T3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GB" i="1" dirty="0">
                <a:solidFill>
                  <a:srgbClr val="0000FF"/>
                </a:solidFill>
              </a:rPr>
              <a:t>  </a:t>
            </a: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adjective(Agent,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noun(Agent, </a:t>
            </a:r>
            <a:r>
              <a:rPr lang="en-GB" i="1" dirty="0">
                <a:solidFill>
                  <a:srgbClr val="FF0000"/>
                </a:solidFill>
              </a:rPr>
              <a:t>T2, T3</a:t>
            </a:r>
            <a:r>
              <a:rPr lang="en-GB" i="1" dirty="0">
                <a:solidFill>
                  <a:srgbClr val="0000FF"/>
                </a:solidFill>
              </a:rPr>
              <a:t>)</a:t>
            </a:r>
          </a:p>
          <a:p>
            <a:pPr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982663">
              <a:defRPr/>
            </a:pPr>
            <a:endParaRPr lang="en-GB" sz="800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adjective(Agent,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x-none" b="1" i="1" dirty="0">
                <a:solidFill>
                  <a:srgbClr val="0000FF"/>
                </a:solidFill>
              </a:rPr>
              <a:t> 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say(Agent, your,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</a:p>
          <a:p>
            <a:pPr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982663">
              <a:defRPr/>
            </a:pPr>
            <a:endParaRPr lang="en-GB" sz="800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noun(Agent,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	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x-none" b="1" i="1" dirty="0">
                <a:solidFill>
                  <a:srgbClr val="FF0000"/>
                </a:solidFill>
              </a:rPr>
              <a:t> </a:t>
            </a:r>
            <a:endParaRPr lang="en-GB" b="1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say(Agent, name,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</a:p>
          <a:p>
            <a:pPr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etc.</a:t>
            </a:r>
          </a:p>
          <a:p>
            <a:pPr>
              <a:buFont typeface="Symbol"/>
              <a:buChar char="®"/>
              <a:defRPr/>
            </a:pPr>
            <a:endParaRPr lang="en-GB" sz="2400" i="1" dirty="0">
              <a:solidFill>
                <a:srgbClr val="0000FF"/>
              </a:solidFill>
            </a:endParaRPr>
          </a:p>
          <a:p>
            <a:pPr marL="1257300">
              <a:defRPr/>
            </a:pPr>
            <a:endParaRPr lang="en-GB" sz="2400" i="1" dirty="0">
              <a:solidFill>
                <a:srgbClr val="0000FF"/>
              </a:solidFill>
            </a:endParaRPr>
          </a:p>
          <a:p>
            <a:pPr>
              <a:defRPr/>
            </a:pPr>
            <a:endParaRPr lang="en-GB" sz="2200" i="1" dirty="0">
              <a:solidFill>
                <a:srgbClr val="0000FF"/>
              </a:solidFill>
            </a:endParaRPr>
          </a:p>
          <a:p>
            <a:pPr>
              <a:defRPr/>
            </a:pPr>
            <a:endParaRPr lang="en-GB" sz="2200" b="1" dirty="0">
              <a:solidFill>
                <a:srgbClr val="0000FF"/>
              </a:solidFill>
            </a:endParaRPr>
          </a:p>
          <a:p>
            <a:pPr>
              <a:defRPr/>
            </a:pPr>
            <a:endParaRPr lang="en-GB" sz="2200" i="1" dirty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2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</p:txBody>
      </p:sp>
    </p:spTree>
    <p:extLst>
      <p:ext uri="{BB962C8B-B14F-4D97-AF65-F5344CB8AC3E}">
        <p14:creationId xmlns:p14="http://schemas.microsoft.com/office/powerpoint/2010/main" val="3945012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5295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LPS (Logic-based Production System)</a:t>
            </a:r>
            <a:br>
              <a:rPr lang="en-GB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155617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r>
              <a:rPr lang="en-US" dirty="0"/>
              <a:t>Robert Kowalski and </a:t>
            </a:r>
            <a:r>
              <a:rPr lang="en-US" dirty="0" err="1"/>
              <a:t>Fariba</a:t>
            </a:r>
            <a:r>
              <a:rPr lang="en-US" dirty="0"/>
              <a:t> Sadri</a:t>
            </a:r>
          </a:p>
          <a:p>
            <a:endParaRPr lang="en-US" dirty="0"/>
          </a:p>
          <a:p>
            <a:r>
              <a:rPr lang="en-US" dirty="0"/>
              <a:t>Imperial College London</a:t>
            </a:r>
            <a:endParaRPr lang="en-US" sz="2118" dirty="0"/>
          </a:p>
          <a:p>
            <a:endParaRPr lang="en-US" sz="2118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57200" y="4077072"/>
            <a:ext cx="8133830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Incomplete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but usable implementation under development at: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https://bitbucket.org/lpsmasters/lps_corner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6557" y="5528589"/>
            <a:ext cx="533344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with acknowledgements to Miguel </a:t>
            </a:r>
            <a:r>
              <a:rPr lang="en-GB" sz="2400" dirty="0" err="1"/>
              <a:t>Calejo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849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itle 4"/>
          <p:cNvSpPr>
            <a:spLocks noGrp="1"/>
          </p:cNvSpPr>
          <p:nvPr>
            <p:ph type="title"/>
          </p:nvPr>
        </p:nvSpPr>
        <p:spPr>
          <a:xfrm>
            <a:off x="457200" y="269875"/>
            <a:ext cx="9299376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2400" dirty="0"/>
              <a:t>The Turing Test </a:t>
            </a:r>
            <a:br>
              <a:rPr lang="en-GB" sz="2400" dirty="0"/>
            </a:br>
            <a:r>
              <a:rPr lang="en-GB" sz="2400" dirty="0"/>
              <a:t>(not completely catered for in the current implementation)</a:t>
            </a:r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68313" y="1412874"/>
            <a:ext cx="8675687" cy="5256485"/>
          </a:xfrm>
        </p:spPr>
        <p:txBody>
          <a:bodyPr rtlCol="0">
            <a:normAutofit fontScale="92500" lnSpcReduction="20000"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i="1" dirty="0">
              <a:solidFill>
                <a:srgbClr val="1E0F8D"/>
              </a:solidFill>
              <a:sym typeface="Symbol"/>
            </a:endParaRPr>
          </a:p>
          <a:p>
            <a:pPr>
              <a:defRPr/>
            </a:pPr>
            <a:r>
              <a:rPr lang="en-GB" sz="2400" i="1" dirty="0">
                <a:solidFill>
                  <a:srgbClr val="0000FF"/>
                </a:solidFill>
              </a:rPr>
              <a:t>sentence(</a:t>
            </a:r>
            <a:r>
              <a:rPr lang="en-GB" sz="2400" i="1" dirty="0" err="1">
                <a:solidFill>
                  <a:srgbClr val="0000FF"/>
                </a:solidFill>
              </a:rPr>
              <a:t>turing</a:t>
            </a:r>
            <a:r>
              <a:rPr lang="en-GB" sz="2400" i="1" dirty="0">
                <a:solidFill>
                  <a:srgbClr val="0000FF"/>
                </a:solidFill>
              </a:rPr>
              <a:t>, </a:t>
            </a:r>
            <a:r>
              <a:rPr lang="en-GB" sz="2400" i="1" dirty="0">
                <a:solidFill>
                  <a:srgbClr val="FF0000"/>
                </a:solidFill>
              </a:rPr>
              <a:t>T1, T2</a:t>
            </a:r>
            <a:r>
              <a:rPr lang="en-GB" sz="2400" i="1" dirty="0">
                <a:solidFill>
                  <a:srgbClr val="0000FF"/>
                </a:solidFill>
              </a:rPr>
              <a:t>) </a:t>
            </a:r>
            <a:r>
              <a:rPr lang="en-US" i="1" dirty="0">
                <a:solidFill>
                  <a:srgbClr val="FF0000"/>
                </a:solidFill>
                <a:sym typeface="Symbol"/>
              </a:rPr>
              <a:t> </a:t>
            </a:r>
            <a:r>
              <a:rPr lang="en-GB" i="1" dirty="0">
                <a:solidFill>
                  <a:srgbClr val="0000FF"/>
                </a:solidFill>
                <a:sym typeface="Symbol"/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sentence(robot, </a:t>
            </a:r>
            <a:r>
              <a:rPr lang="en-GB" sz="2400" i="1" dirty="0">
                <a:solidFill>
                  <a:srgbClr val="FF0000"/>
                </a:solidFill>
              </a:rPr>
              <a:t>T3, T4</a:t>
            </a:r>
            <a:r>
              <a:rPr lang="en-GB" sz="2400" i="1" dirty="0">
                <a:solidFill>
                  <a:srgbClr val="0000FF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sz="2400" i="1" dirty="0"/>
              <a:t>  </a:t>
            </a:r>
            <a:r>
              <a:rPr lang="en-GB" sz="2400" i="1" dirty="0">
                <a:solidFill>
                  <a:srgbClr val="FF0000"/>
                </a:solidFill>
              </a:rPr>
              <a:t>T2 &lt; T3 &lt; T2 + 3 sec </a:t>
            </a:r>
            <a:r>
              <a:rPr lang="en-GB" sz="2400" i="1" dirty="0">
                <a:solidFill>
                  <a:srgbClr val="0000FF"/>
                </a:solidFill>
              </a:rPr>
              <a:t> </a:t>
            </a:r>
          </a:p>
          <a:p>
            <a:pPr marL="531813"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531813" indent="-531813">
              <a:defRPr/>
            </a:pPr>
            <a:r>
              <a:rPr lang="en-GB" i="1" dirty="0">
                <a:solidFill>
                  <a:srgbClr val="0000FF"/>
                </a:solidFill>
              </a:rPr>
              <a:t>sentence(Agent, </a:t>
            </a:r>
            <a:r>
              <a:rPr lang="en-GB" i="1" dirty="0">
                <a:solidFill>
                  <a:srgbClr val="FF0000"/>
                </a:solidFill>
              </a:rPr>
              <a:t>T1, T3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GB" i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  <a:p>
            <a:pPr marL="531813" indent="-531813">
              <a:defRPr/>
            </a:pPr>
            <a:r>
              <a:rPr lang="en-GB" i="1" dirty="0">
                <a:solidFill>
                  <a:srgbClr val="0000FF"/>
                </a:solidFill>
              </a:rPr>
              <a:t>		noun-phrase(Agent, </a:t>
            </a:r>
            <a:r>
              <a:rPr lang="en-GB" i="1" dirty="0">
                <a:solidFill>
                  <a:srgbClr val="FF0000"/>
                </a:solidFill>
              </a:rPr>
              <a:t>T1, T2) </a:t>
            </a:r>
            <a:r>
              <a:rPr 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i="1" dirty="0">
                <a:solidFill>
                  <a:srgbClr val="0000FF"/>
                </a:solidFill>
              </a:rPr>
              <a:t>  </a:t>
            </a:r>
          </a:p>
          <a:p>
            <a:pPr marL="531813" indent="-531813">
              <a:defRPr/>
            </a:pPr>
            <a:r>
              <a:rPr lang="en-GB" i="1" dirty="0">
                <a:solidFill>
                  <a:srgbClr val="0000FF"/>
                </a:solidFill>
              </a:rPr>
              <a:t>		verb-phrase(Agent, </a:t>
            </a:r>
            <a:r>
              <a:rPr lang="en-GB" i="1" dirty="0">
                <a:solidFill>
                  <a:srgbClr val="FF0000"/>
                </a:solidFill>
              </a:rPr>
              <a:t>T2, T3</a:t>
            </a:r>
            <a:r>
              <a:rPr lang="en-GB" i="1" dirty="0">
                <a:solidFill>
                  <a:srgbClr val="0000FF"/>
                </a:solidFill>
              </a:rPr>
              <a:t>)</a:t>
            </a:r>
          </a:p>
          <a:p>
            <a:pPr marL="531813" indent="-531813"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531813">
              <a:defRPr/>
            </a:pPr>
            <a:endParaRPr lang="en-GB" sz="800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noun-phrase(Agent, </a:t>
            </a:r>
            <a:r>
              <a:rPr lang="en-GB" i="1" dirty="0">
                <a:solidFill>
                  <a:srgbClr val="FF0000"/>
                </a:solidFill>
              </a:rPr>
              <a:t>T1, T3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en-GB" i="1" dirty="0">
                <a:solidFill>
                  <a:srgbClr val="0000FF"/>
                </a:solidFill>
              </a:rPr>
              <a:t>  </a:t>
            </a: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adjective(Agent,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  <a:r>
              <a:rPr lang="en-US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noun(Agent, </a:t>
            </a:r>
            <a:r>
              <a:rPr lang="en-GB" i="1" dirty="0">
                <a:solidFill>
                  <a:srgbClr val="FF0000"/>
                </a:solidFill>
              </a:rPr>
              <a:t>T2, T3</a:t>
            </a:r>
            <a:r>
              <a:rPr lang="en-GB" i="1" dirty="0">
                <a:solidFill>
                  <a:srgbClr val="0000FF"/>
                </a:solidFill>
              </a:rPr>
              <a:t>)</a:t>
            </a:r>
          </a:p>
          <a:p>
            <a:pPr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982663">
              <a:defRPr/>
            </a:pPr>
            <a:endParaRPr lang="en-GB" sz="800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adjective(Agent,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x-none" b="1" i="1" dirty="0">
                <a:solidFill>
                  <a:srgbClr val="0000FF"/>
                </a:solidFill>
              </a:rPr>
              <a:t> </a:t>
            </a:r>
            <a:r>
              <a:rPr lang="en-GB" i="1" dirty="0">
                <a:solidFill>
                  <a:srgbClr val="0000FF"/>
                </a:solidFill>
              </a:rPr>
              <a:t> </a:t>
            </a: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say(Agent, your,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</a:p>
          <a:p>
            <a:pPr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 marL="982663">
              <a:defRPr/>
            </a:pPr>
            <a:endParaRPr lang="en-GB" sz="800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noun(Agent,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	 </a:t>
            </a:r>
            <a:r>
              <a:rPr lang="x-none" i="1" dirty="0">
                <a:solidFill>
                  <a:srgbClr val="FF0000"/>
                </a:solidFill>
                <a:sym typeface="Symbol"/>
              </a:rPr>
              <a:t></a:t>
            </a:r>
            <a:r>
              <a:rPr lang="x-none" b="1" i="1" dirty="0">
                <a:solidFill>
                  <a:srgbClr val="FF0000"/>
                </a:solidFill>
              </a:rPr>
              <a:t> </a:t>
            </a:r>
            <a:endParaRPr lang="en-GB" b="1" i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		say(Agent, name, </a:t>
            </a:r>
            <a:r>
              <a:rPr lang="en-GB" i="1" dirty="0">
                <a:solidFill>
                  <a:srgbClr val="FF0000"/>
                </a:solidFill>
              </a:rPr>
              <a:t>T1, T2</a:t>
            </a:r>
            <a:r>
              <a:rPr lang="en-GB" i="1" dirty="0">
                <a:solidFill>
                  <a:srgbClr val="0000FF"/>
                </a:solidFill>
              </a:rPr>
              <a:t>) </a:t>
            </a:r>
          </a:p>
          <a:p>
            <a:pPr>
              <a:defRPr/>
            </a:pPr>
            <a:endParaRPr lang="en-GB" i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GB" i="1" dirty="0">
                <a:solidFill>
                  <a:srgbClr val="0000FF"/>
                </a:solidFill>
              </a:rPr>
              <a:t>etc.</a:t>
            </a:r>
          </a:p>
          <a:p>
            <a:pPr>
              <a:buFont typeface="Symbol"/>
              <a:buChar char="®"/>
              <a:defRPr/>
            </a:pPr>
            <a:endParaRPr lang="en-GB" sz="2400" i="1" dirty="0">
              <a:solidFill>
                <a:srgbClr val="0000FF"/>
              </a:solidFill>
            </a:endParaRPr>
          </a:p>
          <a:p>
            <a:pPr marL="1257300">
              <a:defRPr/>
            </a:pPr>
            <a:endParaRPr lang="en-GB" sz="2400" i="1" dirty="0">
              <a:solidFill>
                <a:srgbClr val="0000FF"/>
              </a:solidFill>
            </a:endParaRPr>
          </a:p>
          <a:p>
            <a:pPr>
              <a:defRPr/>
            </a:pPr>
            <a:endParaRPr lang="en-GB" sz="2200" i="1" dirty="0">
              <a:solidFill>
                <a:srgbClr val="0000FF"/>
              </a:solidFill>
            </a:endParaRPr>
          </a:p>
          <a:p>
            <a:pPr>
              <a:defRPr/>
            </a:pPr>
            <a:endParaRPr lang="en-GB" sz="2200" b="1" dirty="0">
              <a:solidFill>
                <a:srgbClr val="0000FF"/>
              </a:solidFill>
            </a:endParaRPr>
          </a:p>
          <a:p>
            <a:pPr>
              <a:defRPr/>
            </a:pPr>
            <a:endParaRPr lang="en-GB" sz="2200" i="1" dirty="0">
              <a:solidFill>
                <a:srgbClr val="0000FF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2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</p:txBody>
      </p:sp>
    </p:spTree>
    <p:extLst>
      <p:ext uri="{BB962C8B-B14F-4D97-AF65-F5344CB8AC3E}">
        <p14:creationId xmlns:p14="http://schemas.microsoft.com/office/powerpoint/2010/main" val="769818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1560" y="2060848"/>
            <a:ext cx="9228137" cy="4104456"/>
          </a:xfrm>
        </p:spPr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GB" dirty="0">
                <a:solidFill>
                  <a:srgbClr val="0000FF"/>
                </a:solidFill>
              </a:rPr>
              <a:t>Observed events:</a:t>
            </a:r>
            <a:r>
              <a:rPr lang="en-GB" i="1" dirty="0">
                <a:solidFill>
                  <a:srgbClr val="0000FF"/>
                </a:solidFill>
              </a:rPr>
              <a:t>		say(</a:t>
            </a:r>
            <a:r>
              <a:rPr lang="en-GB" i="1" dirty="0" err="1">
                <a:solidFill>
                  <a:srgbClr val="0000FF"/>
                </a:solidFill>
              </a:rPr>
              <a:t>turing</a:t>
            </a:r>
            <a:r>
              <a:rPr lang="en-GB" i="1" dirty="0">
                <a:solidFill>
                  <a:srgbClr val="0000FF"/>
                </a:solidFill>
              </a:rPr>
              <a:t>, what, </a:t>
            </a:r>
            <a:r>
              <a:rPr lang="en-GB" i="1" dirty="0">
                <a:solidFill>
                  <a:srgbClr val="FF0000"/>
                </a:solidFill>
              </a:rPr>
              <a:t>1, 2</a:t>
            </a:r>
            <a:r>
              <a:rPr lang="en-GB" i="1" dirty="0">
                <a:solidFill>
                  <a:srgbClr val="0000FF"/>
                </a:solidFill>
              </a:rPr>
              <a:t>)		</a:t>
            </a:r>
          </a:p>
          <a:p>
            <a:pPr>
              <a:lnSpc>
                <a:spcPct val="120000"/>
              </a:lnSpc>
              <a:defRPr/>
            </a:pPr>
            <a:r>
              <a:rPr lang="en-GB" i="1" dirty="0">
                <a:solidFill>
                  <a:srgbClr val="0000FF"/>
                </a:solidFill>
              </a:rPr>
              <a:t>						say(</a:t>
            </a:r>
            <a:r>
              <a:rPr lang="en-GB" i="1" dirty="0" err="1">
                <a:solidFill>
                  <a:srgbClr val="0000FF"/>
                </a:solidFill>
              </a:rPr>
              <a:t>turing</a:t>
            </a:r>
            <a:r>
              <a:rPr lang="en-GB" i="1" dirty="0">
                <a:solidFill>
                  <a:srgbClr val="0000FF"/>
                </a:solidFill>
              </a:rPr>
              <a:t>, is,  </a:t>
            </a:r>
            <a:r>
              <a:rPr lang="en-GB" i="1" dirty="0">
                <a:solidFill>
                  <a:srgbClr val="FF0000"/>
                </a:solidFill>
              </a:rPr>
              <a:t>2, 3</a:t>
            </a:r>
            <a:r>
              <a:rPr lang="en-GB" i="1" dirty="0">
                <a:solidFill>
                  <a:srgbClr val="0000FF"/>
                </a:solidFill>
              </a:rPr>
              <a:t>)	 	</a:t>
            </a:r>
            <a:endParaRPr lang="en-GB" b="1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GB" i="1" dirty="0">
                <a:solidFill>
                  <a:srgbClr val="0000FF"/>
                </a:solidFill>
              </a:rPr>
              <a:t>						say(</a:t>
            </a:r>
            <a:r>
              <a:rPr lang="en-GB" i="1" dirty="0" err="1">
                <a:solidFill>
                  <a:srgbClr val="0000FF"/>
                </a:solidFill>
              </a:rPr>
              <a:t>turing</a:t>
            </a:r>
            <a:r>
              <a:rPr lang="en-GB" i="1" dirty="0">
                <a:solidFill>
                  <a:srgbClr val="0000FF"/>
                </a:solidFill>
              </a:rPr>
              <a:t>, your, </a:t>
            </a:r>
            <a:r>
              <a:rPr lang="en-GB" i="1" dirty="0">
                <a:solidFill>
                  <a:srgbClr val="FF0000"/>
                </a:solidFill>
              </a:rPr>
              <a:t>3,  4</a:t>
            </a:r>
            <a:r>
              <a:rPr lang="en-GB" i="1" dirty="0">
                <a:solidFill>
                  <a:srgbClr val="0000FF"/>
                </a:solidFill>
              </a:rPr>
              <a:t>)	</a:t>
            </a:r>
          </a:p>
          <a:p>
            <a:pPr>
              <a:lnSpc>
                <a:spcPct val="120000"/>
              </a:lnSpc>
              <a:defRPr/>
            </a:pPr>
            <a:r>
              <a:rPr lang="en-GB" i="1" dirty="0">
                <a:solidFill>
                  <a:srgbClr val="0000FF"/>
                </a:solidFill>
              </a:rPr>
              <a:t>						say(</a:t>
            </a:r>
            <a:r>
              <a:rPr lang="en-GB" i="1" dirty="0" err="1">
                <a:solidFill>
                  <a:srgbClr val="0000FF"/>
                </a:solidFill>
              </a:rPr>
              <a:t>turing</a:t>
            </a:r>
            <a:r>
              <a:rPr lang="en-GB" i="1" dirty="0">
                <a:solidFill>
                  <a:srgbClr val="0000FF"/>
                </a:solidFill>
              </a:rPr>
              <a:t>, name, </a:t>
            </a:r>
            <a:r>
              <a:rPr lang="en-GB" i="1" dirty="0">
                <a:solidFill>
                  <a:srgbClr val="FF0000"/>
                </a:solidFill>
              </a:rPr>
              <a:t>4, 5</a:t>
            </a:r>
            <a:r>
              <a:rPr lang="en-GB" i="1" dirty="0">
                <a:solidFill>
                  <a:srgbClr val="0000FF"/>
                </a:solidFill>
              </a:rPr>
              <a:t>)	</a:t>
            </a:r>
            <a:endParaRPr lang="en-GB" b="1" dirty="0">
              <a:solidFill>
                <a:srgbClr val="0000FF"/>
              </a:solidFill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>
                <a:solidFill>
                  <a:srgbClr val="0000FF"/>
                </a:solidFill>
              </a:rPr>
              <a:t>	</a:t>
            </a:r>
            <a:endParaRPr lang="en-GB" b="1" dirty="0">
              <a:solidFill>
                <a:srgbClr val="0000FF"/>
              </a:solidFill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800" b="1" i="1" dirty="0"/>
          </a:p>
          <a:p>
            <a:pPr>
              <a:defRPr/>
            </a:pPr>
            <a:r>
              <a:rPr lang="en-GB" dirty="0">
                <a:solidFill>
                  <a:srgbClr val="0000FF"/>
                </a:solidFill>
              </a:rPr>
              <a:t>Action events:	</a:t>
            </a:r>
            <a:r>
              <a:rPr lang="en-GB" dirty="0"/>
              <a:t>		</a:t>
            </a:r>
            <a:r>
              <a:rPr lang="en-GB" i="1" dirty="0">
                <a:solidFill>
                  <a:srgbClr val="0000FF"/>
                </a:solidFill>
              </a:rPr>
              <a:t>say(robot, my, </a:t>
            </a:r>
            <a:r>
              <a:rPr lang="en-GB" i="1" dirty="0">
                <a:solidFill>
                  <a:srgbClr val="FF0000"/>
                </a:solidFill>
              </a:rPr>
              <a:t>7, 8</a:t>
            </a:r>
            <a:r>
              <a:rPr lang="en-GB" i="1" dirty="0">
                <a:solidFill>
                  <a:srgbClr val="0000FF"/>
                </a:solidFill>
              </a:rPr>
              <a:t>)		</a:t>
            </a:r>
          </a:p>
          <a:p>
            <a:pPr>
              <a:lnSpc>
                <a:spcPct val="120000"/>
              </a:lnSpc>
              <a:defRPr/>
            </a:pPr>
            <a:r>
              <a:rPr lang="en-GB" i="1" dirty="0">
                <a:solidFill>
                  <a:srgbClr val="0000FF"/>
                </a:solidFill>
              </a:rPr>
              <a:t>						say(robot, name, </a:t>
            </a:r>
            <a:r>
              <a:rPr lang="en-GB" i="1" dirty="0">
                <a:solidFill>
                  <a:srgbClr val="FF0000"/>
                </a:solidFill>
              </a:rPr>
              <a:t>8, 9</a:t>
            </a:r>
            <a:r>
              <a:rPr lang="en-GB" i="1" dirty="0">
                <a:solidFill>
                  <a:srgbClr val="0000FF"/>
                </a:solidFill>
              </a:rPr>
              <a:t>)	 	</a:t>
            </a:r>
            <a:endParaRPr lang="en-GB" b="1" dirty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GB" i="1" dirty="0">
                <a:solidFill>
                  <a:srgbClr val="0000FF"/>
                </a:solidFill>
              </a:rPr>
              <a:t>						say(robot, is, </a:t>
            </a:r>
            <a:r>
              <a:rPr lang="en-GB" i="1" dirty="0">
                <a:solidFill>
                  <a:srgbClr val="FF0000"/>
                </a:solidFill>
              </a:rPr>
              <a:t>9, 10</a:t>
            </a:r>
            <a:r>
              <a:rPr lang="en-GB" i="1" dirty="0">
                <a:solidFill>
                  <a:srgbClr val="0000FF"/>
                </a:solidFill>
              </a:rPr>
              <a:t>)	</a:t>
            </a:r>
          </a:p>
          <a:p>
            <a:pPr>
              <a:lnSpc>
                <a:spcPct val="120000"/>
              </a:lnSpc>
              <a:defRPr/>
            </a:pPr>
            <a:r>
              <a:rPr lang="en-GB" i="1" dirty="0">
                <a:solidFill>
                  <a:srgbClr val="0000FF"/>
                </a:solidFill>
              </a:rPr>
              <a:t>					 	say(robot, bob, </a:t>
            </a:r>
            <a:r>
              <a:rPr lang="en-GB" i="1" dirty="0">
                <a:solidFill>
                  <a:srgbClr val="FF0000"/>
                </a:solidFill>
              </a:rPr>
              <a:t>10, 11)</a:t>
            </a:r>
          </a:p>
          <a:p>
            <a:pPr>
              <a:lnSpc>
                <a:spcPct val="120000"/>
              </a:lnSpc>
              <a:defRPr/>
            </a:pPr>
            <a:endParaRPr lang="en-GB" b="1" dirty="0">
              <a:solidFill>
                <a:srgbClr val="0000FF"/>
              </a:solidFill>
            </a:endParaRPr>
          </a:p>
          <a:p>
            <a:pPr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FF0000"/>
                </a:solidFill>
              </a:rPr>
              <a:t>The actions make the reactive rule true.</a:t>
            </a:r>
            <a:endParaRPr lang="en-GB" sz="1900" b="1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00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118" dirty="0"/>
          </a:p>
        </p:txBody>
      </p:sp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457200" y="269875"/>
            <a:ext cx="82296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dirty="0"/>
              <a:t>The same clauses can be used </a:t>
            </a:r>
            <a:br>
              <a:rPr lang="en-GB" sz="2400" dirty="0"/>
            </a:br>
            <a:r>
              <a:rPr lang="en-GB" sz="2400" dirty="0"/>
              <a:t>to recognise complex events and </a:t>
            </a:r>
            <a:br>
              <a:rPr lang="en-GB" sz="2400" dirty="0"/>
            </a:br>
            <a:r>
              <a:rPr lang="en-GB" sz="2400" dirty="0"/>
              <a:t>to generate complex plans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36231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02" y="616960"/>
            <a:ext cx="8686800" cy="1143000"/>
          </a:xfrm>
        </p:spPr>
        <p:txBody>
          <a:bodyPr>
            <a:normAutofit/>
          </a:bodyPr>
          <a:lstStyle/>
          <a:p>
            <a:r>
              <a:rPr lang="en-GB" dirty="0"/>
              <a:t>States and events can be described by atomic sentences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26902" y="6127172"/>
            <a:ext cx="2133600" cy="365125"/>
          </a:xfrm>
        </p:spPr>
        <p:txBody>
          <a:bodyPr/>
          <a:lstStyle/>
          <a:p>
            <a:fld id="{CCD73432-EF7F-B84F-BCFB-EEF96C8A23D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902" y="1759960"/>
            <a:ext cx="741682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without time stamps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for efficient updates</a:t>
            </a:r>
          </a:p>
          <a:p>
            <a:endParaRPr lang="en-GB" sz="2400" dirty="0">
              <a:solidFill>
                <a:srgbClr val="FF0000"/>
              </a:solidFill>
            </a:endParaRPr>
          </a:p>
          <a:p>
            <a:endParaRPr lang="en-GB" sz="2400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1759960"/>
            <a:ext cx="4536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with time stamps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for logical semantics</a:t>
            </a:r>
          </a:p>
          <a:p>
            <a:endParaRPr lang="en-GB" sz="2400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endParaRPr lang="en-GB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415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02" y="616960"/>
            <a:ext cx="8686800" cy="1143000"/>
          </a:xfrm>
        </p:spPr>
        <p:txBody>
          <a:bodyPr>
            <a:normAutofit/>
          </a:bodyPr>
          <a:lstStyle/>
          <a:p>
            <a:r>
              <a:rPr lang="en-GB" dirty="0"/>
              <a:t>States and events can be described by atomic sentences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26902" y="6127172"/>
            <a:ext cx="2133600" cy="365125"/>
          </a:xfrm>
        </p:spPr>
        <p:txBody>
          <a:bodyPr/>
          <a:lstStyle/>
          <a:p>
            <a:fld id="{CCD73432-EF7F-B84F-BCFB-EEF96C8A23D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902" y="1759960"/>
            <a:ext cx="74168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without time stamps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for efficient updates</a:t>
            </a:r>
          </a:p>
          <a:p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States (sets of facts, also called </a:t>
            </a:r>
            <a:r>
              <a:rPr lang="en-GB" sz="2400" dirty="0" err="1">
                <a:solidFill>
                  <a:srgbClr val="FF0000"/>
                </a:solidFill>
              </a:rPr>
              <a:t>fluents</a:t>
            </a:r>
            <a:r>
              <a:rPr lang="en-GB" sz="2400" dirty="0">
                <a:solidFill>
                  <a:srgbClr val="FF0000"/>
                </a:solidFill>
              </a:rPr>
              <a:t>}:</a:t>
            </a: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33CC"/>
                </a:solidFill>
              </a:rPr>
              <a:t>balance(bob, 0)</a:t>
            </a:r>
          </a:p>
          <a:p>
            <a:r>
              <a:rPr lang="en-GB" sz="2400" dirty="0">
                <a:solidFill>
                  <a:srgbClr val="0033CC"/>
                </a:solidFill>
              </a:rPr>
              <a:t> </a:t>
            </a:r>
          </a:p>
          <a:p>
            <a:endParaRPr lang="en-GB" sz="2400" dirty="0"/>
          </a:p>
          <a:p>
            <a:endParaRPr lang="en-GB" sz="2400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1759960"/>
            <a:ext cx="45365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with time stamps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for logical semantics</a:t>
            </a:r>
          </a:p>
          <a:p>
            <a:endParaRPr lang="en-GB" sz="2400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33CC"/>
                </a:solidFill>
              </a:rPr>
              <a:t>balance(bob, 0, </a:t>
            </a:r>
            <a:r>
              <a:rPr lang="en-GB" sz="2400" i="1" dirty="0">
                <a:solidFill>
                  <a:srgbClr val="FF0000"/>
                </a:solidFill>
              </a:rPr>
              <a:t>31/08/2016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</a:p>
          <a:p>
            <a:endParaRPr lang="en-GB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741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902" y="616960"/>
            <a:ext cx="8686800" cy="1143000"/>
          </a:xfrm>
        </p:spPr>
        <p:txBody>
          <a:bodyPr>
            <a:normAutofit/>
          </a:bodyPr>
          <a:lstStyle/>
          <a:p>
            <a:r>
              <a:rPr lang="en-GB" dirty="0"/>
              <a:t>States and events can be described by atomic sentences</a:t>
            </a:r>
            <a:br>
              <a:rPr lang="en-GB" dirty="0"/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26902" y="6127172"/>
            <a:ext cx="2133600" cy="365125"/>
          </a:xfrm>
        </p:spPr>
        <p:txBody>
          <a:bodyPr/>
          <a:lstStyle/>
          <a:p>
            <a:fld id="{CCD73432-EF7F-B84F-BCFB-EEF96C8A23D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0902" y="1759960"/>
            <a:ext cx="741682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without time stamps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for efficient updates</a:t>
            </a:r>
          </a:p>
          <a:p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States (sets of facts, also called </a:t>
            </a:r>
            <a:r>
              <a:rPr lang="en-GB" sz="2400" dirty="0" err="1">
                <a:solidFill>
                  <a:srgbClr val="FF0000"/>
                </a:solidFill>
              </a:rPr>
              <a:t>fluents</a:t>
            </a:r>
            <a:r>
              <a:rPr lang="en-GB" sz="2400" dirty="0">
                <a:solidFill>
                  <a:srgbClr val="FF0000"/>
                </a:solidFill>
              </a:rPr>
              <a:t>):</a:t>
            </a: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33CC"/>
                </a:solidFill>
              </a:rPr>
              <a:t>balance(bob, 0)</a:t>
            </a:r>
          </a:p>
          <a:p>
            <a:r>
              <a:rPr lang="en-GB" sz="2400" dirty="0">
                <a:solidFill>
                  <a:srgbClr val="0033CC"/>
                </a:solidFill>
              </a:rPr>
              <a:t> </a:t>
            </a:r>
          </a:p>
          <a:p>
            <a:endParaRPr lang="en-GB" sz="2400" dirty="0"/>
          </a:p>
          <a:p>
            <a:r>
              <a:rPr lang="en-GB" sz="2400" dirty="0">
                <a:solidFill>
                  <a:srgbClr val="FF0000"/>
                </a:solidFill>
              </a:rPr>
              <a:t>Events (including actions):</a:t>
            </a:r>
          </a:p>
          <a:p>
            <a:endParaRPr lang="en-GB" sz="2400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33CC"/>
                </a:solidFill>
              </a:rPr>
              <a:t>transfer(</a:t>
            </a:r>
            <a:r>
              <a:rPr lang="en-GB" sz="2400" i="1" dirty="0" err="1">
                <a:solidFill>
                  <a:srgbClr val="0033CC"/>
                </a:solidFill>
              </a:rPr>
              <a:t>fariba</a:t>
            </a:r>
            <a:r>
              <a:rPr lang="en-GB" sz="2400" i="1" dirty="0">
                <a:solidFill>
                  <a:srgbClr val="0033CC"/>
                </a:solidFill>
              </a:rPr>
              <a:t>, bob, 10)</a:t>
            </a:r>
          </a:p>
          <a:p>
            <a:endParaRPr lang="en-GB" sz="2400" i="1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55976" y="1759960"/>
            <a:ext cx="45365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with time stamps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for logical semantics</a:t>
            </a:r>
          </a:p>
          <a:p>
            <a:endParaRPr lang="en-GB" sz="2400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33CC"/>
                </a:solidFill>
              </a:rPr>
              <a:t>balance(bob, 0, </a:t>
            </a:r>
            <a:r>
              <a:rPr lang="en-GB" sz="2400" i="1" dirty="0">
                <a:solidFill>
                  <a:srgbClr val="FF0000"/>
                </a:solidFill>
              </a:rPr>
              <a:t>31/08/2016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</a:p>
          <a:p>
            <a:endParaRPr lang="en-GB" sz="2400" dirty="0">
              <a:solidFill>
                <a:srgbClr val="0033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12036" y="4318771"/>
            <a:ext cx="57325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33CC"/>
                </a:solidFill>
              </a:rPr>
              <a:t>transfer(</a:t>
            </a:r>
            <a:r>
              <a:rPr lang="en-GB" sz="2400" i="1" dirty="0" err="1">
                <a:solidFill>
                  <a:srgbClr val="0033CC"/>
                </a:solidFill>
              </a:rPr>
              <a:t>fariba</a:t>
            </a:r>
            <a:r>
              <a:rPr lang="en-GB" sz="2400" i="1" dirty="0">
                <a:solidFill>
                  <a:srgbClr val="0033CC"/>
                </a:solidFill>
              </a:rPr>
              <a:t>, bob, 10, </a:t>
            </a:r>
          </a:p>
          <a:p>
            <a:r>
              <a:rPr lang="en-GB" sz="2400" i="1" dirty="0">
                <a:solidFill>
                  <a:srgbClr val="FF0000"/>
                </a:solidFill>
              </a:rPr>
              <a:t>31/08/2016,  1/9/2016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  <a:endParaRPr lang="en-GB" sz="24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01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895" y="1196752"/>
            <a:ext cx="806489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00FF"/>
                </a:solidFill>
              </a:rPr>
              <a:t>state at time 0: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100)</a:t>
            </a:r>
          </a:p>
          <a:p>
            <a:endParaRPr lang="en-GB" sz="1100" dirty="0"/>
          </a:p>
          <a:p>
            <a:endParaRPr lang="en-GB" sz="1100" i="1" dirty="0"/>
          </a:p>
          <a:p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8448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State transitions are performed by destructive  updates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without explicit timestamps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0614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895" y="1196752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00FF"/>
                </a:solidFill>
              </a:rPr>
              <a:t>state at time 0: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100)</a:t>
            </a:r>
          </a:p>
          <a:p>
            <a:endParaRPr lang="en-GB" sz="1100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0 to time 1: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10)</a:t>
            </a:r>
            <a:r>
              <a:rPr lang="en-GB" sz="2000" i="1" dirty="0"/>
              <a:t>	</a:t>
            </a:r>
          </a:p>
          <a:p>
            <a:r>
              <a:rPr lang="en-GB" sz="2000" i="1" dirty="0"/>
              <a:t>		</a:t>
            </a:r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state at time 1: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10)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90)</a:t>
            </a:r>
            <a:endParaRPr lang="en-GB" sz="2200" i="1" dirty="0"/>
          </a:p>
          <a:p>
            <a:endParaRPr lang="en-GB" sz="1100" i="1" dirty="0"/>
          </a:p>
          <a:p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8448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State transitions are performed by destructive  updates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without explicit timestamps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8124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895" y="1196752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00FF"/>
                </a:solidFill>
              </a:rPr>
              <a:t>state at time 0: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100)</a:t>
            </a:r>
          </a:p>
          <a:p>
            <a:endParaRPr lang="en-GB" sz="1100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0 to time 1: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10)</a:t>
            </a:r>
            <a:r>
              <a:rPr lang="en-GB" sz="2000" i="1" dirty="0"/>
              <a:t>	</a:t>
            </a:r>
          </a:p>
          <a:p>
            <a:r>
              <a:rPr lang="en-GB" sz="2000" i="1" dirty="0"/>
              <a:t>		</a:t>
            </a:r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state at time 1: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10)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90)</a:t>
            </a:r>
            <a:endParaRPr lang="en-GB" sz="2200" i="1" dirty="0"/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1 to time 2: 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20)</a:t>
            </a:r>
          </a:p>
          <a:p>
            <a:endParaRPr lang="en-GB" sz="1100" i="1" dirty="0"/>
          </a:p>
          <a:p>
            <a:pPr lvl="0"/>
            <a:r>
              <a:rPr lang="en-GB" sz="2200" dirty="0">
                <a:solidFill>
                  <a:srgbClr val="0000FF"/>
                </a:solidFill>
              </a:rPr>
              <a:t>state at time 2:</a:t>
            </a:r>
            <a:r>
              <a:rPr lang="en-GB" sz="2200" dirty="0"/>
              <a:t>	</a:t>
            </a:r>
            <a:r>
              <a:rPr lang="en-GB" sz="2000" dirty="0"/>
              <a:t>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balance(bob, 30)</a:t>
            </a:r>
            <a:r>
              <a:rPr lang="en-GB" sz="2200" i="1" dirty="0">
                <a:solidFill>
                  <a:prstClr val="black"/>
                </a:solidFill>
              </a:rPr>
              <a:t>	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 	balance(</a:t>
            </a:r>
            <a:r>
              <a:rPr lang="en-US" sz="2200" i="1" dirty="0" err="1">
                <a:solidFill>
                  <a:prstClr val="black"/>
                </a:solidFill>
                <a:sym typeface="Symbol"/>
              </a:rPr>
              <a:t>fariba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, 70)</a:t>
            </a:r>
            <a:endParaRPr lang="en-GB" sz="2200" i="1" dirty="0">
              <a:solidFill>
                <a:prstClr val="black"/>
              </a:solidFill>
            </a:endParaRPr>
          </a:p>
          <a:p>
            <a:endParaRPr lang="en-GB" sz="1100" i="1" dirty="0"/>
          </a:p>
          <a:p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8448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State transitions are performed by destructive  updates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without explicit timestamps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386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895" y="1196752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00FF"/>
                </a:solidFill>
              </a:rPr>
              <a:t>state at time 0: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100)</a:t>
            </a:r>
          </a:p>
          <a:p>
            <a:endParaRPr lang="en-GB" sz="1100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0 to time 1: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10)</a:t>
            </a:r>
            <a:r>
              <a:rPr lang="en-GB" sz="2000" i="1" dirty="0"/>
              <a:t>	</a:t>
            </a:r>
          </a:p>
          <a:p>
            <a:r>
              <a:rPr lang="en-GB" sz="2000" i="1" dirty="0"/>
              <a:t>		</a:t>
            </a:r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state at time 1: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10)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90)</a:t>
            </a:r>
            <a:endParaRPr lang="en-GB" sz="2200" i="1" dirty="0"/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1 to time 2: 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20)</a:t>
            </a:r>
          </a:p>
          <a:p>
            <a:endParaRPr lang="en-GB" sz="1100" i="1" dirty="0"/>
          </a:p>
          <a:p>
            <a:pPr lvl="0"/>
            <a:r>
              <a:rPr lang="en-GB" sz="2200" dirty="0">
                <a:solidFill>
                  <a:srgbClr val="0000FF"/>
                </a:solidFill>
              </a:rPr>
              <a:t>state at time 2:</a:t>
            </a:r>
            <a:r>
              <a:rPr lang="en-GB" sz="2200" dirty="0"/>
              <a:t>	</a:t>
            </a:r>
            <a:r>
              <a:rPr lang="en-GB" sz="2000" dirty="0"/>
              <a:t>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balance(bob, 30)</a:t>
            </a:r>
            <a:r>
              <a:rPr lang="en-GB" sz="2200" i="1" dirty="0">
                <a:solidFill>
                  <a:prstClr val="black"/>
                </a:solidFill>
              </a:rPr>
              <a:t>	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 	balance(</a:t>
            </a:r>
            <a:r>
              <a:rPr lang="en-US" sz="2200" i="1" dirty="0" err="1">
                <a:solidFill>
                  <a:prstClr val="black"/>
                </a:solidFill>
                <a:sym typeface="Symbol"/>
              </a:rPr>
              <a:t>fariba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, 70)</a:t>
            </a:r>
            <a:endParaRPr lang="en-GB" sz="2200" i="1" dirty="0">
              <a:solidFill>
                <a:prstClr val="black"/>
              </a:solidFill>
            </a:endParaRPr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2 to time 3: </a:t>
            </a:r>
            <a:r>
              <a:rPr lang="en-GB" sz="2200" dirty="0"/>
              <a:t>	</a:t>
            </a:r>
            <a:r>
              <a:rPr lang="en-GB" sz="2000" dirty="0"/>
              <a:t>		</a:t>
            </a:r>
          </a:p>
          <a:p>
            <a:endParaRPr lang="en-GB" sz="1100" i="1" dirty="0"/>
          </a:p>
          <a:p>
            <a:pPr lvl="0"/>
            <a:r>
              <a:rPr lang="en-GB" sz="2200" dirty="0">
                <a:solidFill>
                  <a:srgbClr val="0000FF"/>
                </a:solidFill>
              </a:rPr>
              <a:t>state at time 3:</a:t>
            </a:r>
            <a:r>
              <a:rPr lang="en-GB" sz="2000" dirty="0">
                <a:solidFill>
                  <a:srgbClr val="0000FF"/>
                </a:solidFill>
              </a:rPr>
              <a:t>	</a:t>
            </a:r>
            <a:r>
              <a:rPr lang="en-GB" sz="2000" dirty="0"/>
              <a:t>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balance(bob, 30)</a:t>
            </a:r>
            <a:r>
              <a:rPr lang="en-GB" sz="2200" i="1" dirty="0">
                <a:solidFill>
                  <a:prstClr val="black"/>
                </a:solidFill>
              </a:rPr>
              <a:t>	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 	balance(</a:t>
            </a:r>
            <a:r>
              <a:rPr lang="en-US" sz="2200" i="1" dirty="0" err="1">
                <a:solidFill>
                  <a:prstClr val="black"/>
                </a:solidFill>
                <a:sym typeface="Symbol"/>
              </a:rPr>
              <a:t>fariba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, 70)</a:t>
            </a:r>
            <a:endParaRPr lang="en-GB" sz="2200" i="1" dirty="0">
              <a:solidFill>
                <a:prstClr val="black"/>
              </a:solidFill>
            </a:endParaRPr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etc</a:t>
            </a:r>
            <a:r>
              <a:rPr lang="en-GB" sz="2000" dirty="0">
                <a:solidFill>
                  <a:srgbClr val="0000FF"/>
                </a:solidFill>
              </a:rPr>
              <a:t>.</a:t>
            </a:r>
          </a:p>
          <a:p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8448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State transitions are performed by destructive  updates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without explicit timestamps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40328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5895" y="1196752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0000FF"/>
                </a:solidFill>
              </a:rPr>
              <a:t>state at time 0: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100)</a:t>
            </a:r>
          </a:p>
          <a:p>
            <a:endParaRPr lang="en-GB" sz="1100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0 to time 1: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10)</a:t>
            </a:r>
            <a:r>
              <a:rPr lang="en-GB" sz="2000" i="1" dirty="0"/>
              <a:t>	</a:t>
            </a:r>
          </a:p>
          <a:p>
            <a:r>
              <a:rPr lang="en-GB" sz="2000" i="1" dirty="0"/>
              <a:t>		</a:t>
            </a:r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state at time 1:	</a:t>
            </a:r>
            <a:r>
              <a:rPr lang="en-GB" sz="2200" dirty="0"/>
              <a:t>	</a:t>
            </a:r>
            <a:r>
              <a:rPr lang="en-US" sz="2200" i="1" dirty="0">
                <a:sym typeface="Symbol"/>
              </a:rPr>
              <a:t>balance(bob, 10)</a:t>
            </a:r>
            <a:r>
              <a:rPr lang="en-GB" sz="2200" i="1" dirty="0"/>
              <a:t>		</a:t>
            </a:r>
            <a:r>
              <a:rPr lang="en-US" sz="2200" i="1" dirty="0">
                <a:sym typeface="Symbol"/>
              </a:rPr>
              <a:t> 	balance(</a:t>
            </a:r>
            <a:r>
              <a:rPr lang="en-US" sz="2200" i="1" dirty="0" err="1">
                <a:sym typeface="Symbol"/>
              </a:rPr>
              <a:t>fariba</a:t>
            </a:r>
            <a:r>
              <a:rPr lang="en-US" sz="2200" i="1" dirty="0">
                <a:sym typeface="Symbol"/>
              </a:rPr>
              <a:t>, 90)</a:t>
            </a:r>
            <a:endParaRPr lang="en-GB" sz="2200" i="1" dirty="0"/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1 to time 2: 	</a:t>
            </a:r>
            <a:r>
              <a:rPr lang="en-GB" sz="2200" dirty="0"/>
              <a:t>	</a:t>
            </a:r>
            <a:r>
              <a:rPr lang="en-GB" sz="2200" i="1" dirty="0"/>
              <a:t>transfer(</a:t>
            </a:r>
            <a:r>
              <a:rPr lang="en-GB" sz="2200" i="1" dirty="0" err="1"/>
              <a:t>fariba</a:t>
            </a:r>
            <a:r>
              <a:rPr lang="en-GB" sz="2200" i="1" dirty="0"/>
              <a:t>, bob, 20)</a:t>
            </a:r>
          </a:p>
          <a:p>
            <a:endParaRPr lang="en-GB" sz="1100" i="1" dirty="0"/>
          </a:p>
          <a:p>
            <a:pPr lvl="0"/>
            <a:r>
              <a:rPr lang="en-GB" sz="2200" dirty="0">
                <a:solidFill>
                  <a:srgbClr val="0000FF"/>
                </a:solidFill>
              </a:rPr>
              <a:t>state at time 2:</a:t>
            </a:r>
            <a:r>
              <a:rPr lang="en-GB" sz="2200" dirty="0"/>
              <a:t>	</a:t>
            </a:r>
            <a:r>
              <a:rPr lang="en-GB" sz="2000" dirty="0"/>
              <a:t>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balance(bob, 30)</a:t>
            </a:r>
            <a:r>
              <a:rPr lang="en-GB" sz="2200" i="1" dirty="0">
                <a:solidFill>
                  <a:prstClr val="black"/>
                </a:solidFill>
              </a:rPr>
              <a:t>	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 	balance(</a:t>
            </a:r>
            <a:r>
              <a:rPr lang="en-US" sz="2200" i="1" dirty="0" err="1">
                <a:solidFill>
                  <a:prstClr val="black"/>
                </a:solidFill>
                <a:sym typeface="Symbol"/>
              </a:rPr>
              <a:t>fariba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, 70)</a:t>
            </a:r>
            <a:endParaRPr lang="en-GB" sz="2200" i="1" dirty="0">
              <a:solidFill>
                <a:prstClr val="black"/>
              </a:solidFill>
            </a:endParaRPr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events from time 2 to time 3: </a:t>
            </a:r>
            <a:r>
              <a:rPr lang="en-GB" sz="2200" dirty="0"/>
              <a:t>	</a:t>
            </a:r>
            <a:r>
              <a:rPr lang="en-GB" sz="2000" dirty="0"/>
              <a:t>		</a:t>
            </a:r>
          </a:p>
          <a:p>
            <a:endParaRPr lang="en-GB" sz="1100" i="1" dirty="0"/>
          </a:p>
          <a:p>
            <a:pPr lvl="0"/>
            <a:r>
              <a:rPr lang="en-GB" sz="2200" dirty="0">
                <a:solidFill>
                  <a:srgbClr val="0000FF"/>
                </a:solidFill>
              </a:rPr>
              <a:t>state at time 3:</a:t>
            </a:r>
            <a:r>
              <a:rPr lang="en-GB" sz="2000" dirty="0">
                <a:solidFill>
                  <a:srgbClr val="0000FF"/>
                </a:solidFill>
              </a:rPr>
              <a:t>	</a:t>
            </a:r>
            <a:r>
              <a:rPr lang="en-GB" sz="2000" dirty="0"/>
              <a:t>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balance(bob, 30)</a:t>
            </a:r>
            <a:r>
              <a:rPr lang="en-GB" sz="2200" i="1" dirty="0">
                <a:solidFill>
                  <a:prstClr val="black"/>
                </a:solidFill>
              </a:rPr>
              <a:t>		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 	balance(</a:t>
            </a:r>
            <a:r>
              <a:rPr lang="en-US" sz="2200" i="1" dirty="0" err="1">
                <a:solidFill>
                  <a:prstClr val="black"/>
                </a:solidFill>
                <a:sym typeface="Symbol"/>
              </a:rPr>
              <a:t>fariba</a:t>
            </a:r>
            <a:r>
              <a:rPr lang="en-US" sz="2200" i="1" dirty="0">
                <a:solidFill>
                  <a:prstClr val="black"/>
                </a:solidFill>
                <a:sym typeface="Symbol"/>
              </a:rPr>
              <a:t>, 70)</a:t>
            </a:r>
            <a:endParaRPr lang="en-GB" sz="2200" i="1" dirty="0">
              <a:solidFill>
                <a:prstClr val="black"/>
              </a:solidFill>
            </a:endParaRPr>
          </a:p>
          <a:p>
            <a:endParaRPr lang="en-GB" sz="1100" i="1" dirty="0"/>
          </a:p>
          <a:p>
            <a:r>
              <a:rPr lang="en-GB" sz="2200" dirty="0">
                <a:solidFill>
                  <a:srgbClr val="0000FF"/>
                </a:solidFill>
              </a:rPr>
              <a:t>etc</a:t>
            </a:r>
            <a:r>
              <a:rPr lang="en-GB" sz="2000" dirty="0">
                <a:solidFill>
                  <a:srgbClr val="0000FF"/>
                </a:solidFill>
              </a:rPr>
              <a:t>.</a:t>
            </a:r>
          </a:p>
          <a:p>
            <a:endParaRPr lang="en-GB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284482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State transitions are performed by destructive  updates</a:t>
            </a:r>
          </a:p>
          <a:p>
            <a:r>
              <a:rPr lang="en-GB" sz="2400" dirty="0">
                <a:solidFill>
                  <a:srgbClr val="FF0000"/>
                </a:solidFill>
              </a:rPr>
              <a:t>without explicit timestamps</a:t>
            </a:r>
            <a:r>
              <a:rPr lang="en-GB" sz="2400" dirty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402" y="5301208"/>
            <a:ext cx="88472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Frame axioms are emergent properties, not used for computation:</a:t>
            </a:r>
          </a:p>
          <a:p>
            <a:r>
              <a:rPr lang="en-GB" sz="2200" i="1" dirty="0">
                <a:solidFill>
                  <a:srgbClr val="0033CC"/>
                </a:solidFill>
              </a:rPr>
              <a:t>balance(X, N, </a:t>
            </a:r>
            <a:r>
              <a:rPr lang="en-GB" sz="2200" i="1" dirty="0">
                <a:solidFill>
                  <a:srgbClr val="FF0000"/>
                </a:solidFill>
              </a:rPr>
              <a:t>T2</a:t>
            </a:r>
            <a:r>
              <a:rPr lang="en-GB" sz="2200" i="1" dirty="0">
                <a:solidFill>
                  <a:srgbClr val="0033CC"/>
                </a:solidFill>
              </a:rPr>
              <a:t>) </a:t>
            </a:r>
            <a:r>
              <a:rPr lang="en-GB" sz="2200" i="1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GB" sz="2200" i="1" dirty="0">
                <a:solidFill>
                  <a:srgbClr val="FF0000"/>
                </a:solidFill>
              </a:rPr>
              <a:t> </a:t>
            </a:r>
            <a:r>
              <a:rPr lang="en-GB" sz="2200" i="1" dirty="0">
                <a:solidFill>
                  <a:srgbClr val="0033CC"/>
                </a:solidFill>
              </a:rPr>
              <a:t> balance(X, N, </a:t>
            </a:r>
            <a:r>
              <a:rPr lang="en-GB" sz="2200" i="1" dirty="0">
                <a:solidFill>
                  <a:srgbClr val="FF0000"/>
                </a:solidFill>
              </a:rPr>
              <a:t>T1</a:t>
            </a:r>
            <a:r>
              <a:rPr lang="en-GB" sz="2200" i="1" dirty="0">
                <a:solidFill>
                  <a:srgbClr val="0033CC"/>
                </a:solidFill>
              </a:rPr>
              <a:t>) </a:t>
            </a:r>
            <a:r>
              <a:rPr lang="en-US" sz="22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sz="2200" i="1" dirty="0">
                <a:solidFill>
                  <a:srgbClr val="FF0000"/>
                </a:solidFill>
              </a:rPr>
              <a:t> </a:t>
            </a:r>
          </a:p>
          <a:p>
            <a:r>
              <a:rPr lang="en-GB" sz="2200" i="1" dirty="0">
                <a:solidFill>
                  <a:srgbClr val="FF0000"/>
                </a:solidFill>
              </a:rPr>
              <a:t>			 ¬</a:t>
            </a:r>
            <a:r>
              <a:rPr lang="en-GB" sz="2200" i="1" dirty="0">
                <a:solidFill>
                  <a:srgbClr val="0033CC"/>
                </a:solidFill>
              </a:rPr>
              <a:t> transfer(X, Y, V, </a:t>
            </a:r>
            <a:r>
              <a:rPr lang="en-GB" sz="2200" i="1" dirty="0">
                <a:solidFill>
                  <a:srgbClr val="FF0000"/>
                </a:solidFill>
              </a:rPr>
              <a:t>T1, T2</a:t>
            </a:r>
            <a:r>
              <a:rPr lang="en-GB" sz="2200" i="1" dirty="0">
                <a:solidFill>
                  <a:srgbClr val="0033CC"/>
                </a:solidFill>
              </a:rPr>
              <a:t>)  </a:t>
            </a:r>
            <a:r>
              <a:rPr lang="en-US" sz="22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sz="2200" i="1" dirty="0">
                <a:solidFill>
                  <a:srgbClr val="FF0000"/>
                </a:solidFill>
              </a:rPr>
              <a:t> ¬</a:t>
            </a:r>
            <a:r>
              <a:rPr lang="en-GB" sz="2200" i="1" dirty="0">
                <a:solidFill>
                  <a:srgbClr val="0033CC"/>
                </a:solidFill>
              </a:rPr>
              <a:t> transfer(Y, X, W, </a:t>
            </a:r>
            <a:r>
              <a:rPr lang="en-GB" sz="2200" i="1" dirty="0">
                <a:solidFill>
                  <a:srgbClr val="FF0000"/>
                </a:solidFill>
              </a:rPr>
              <a:t>T1, T2</a:t>
            </a:r>
            <a:r>
              <a:rPr lang="en-GB" sz="2200" i="1" dirty="0">
                <a:solidFill>
                  <a:srgbClr val="0033CC"/>
                </a:solidFill>
              </a:rPr>
              <a:t>) </a:t>
            </a:r>
          </a:p>
          <a:p>
            <a:endParaRPr lang="en-GB" sz="2400" i="1" dirty="0">
              <a:solidFill>
                <a:srgbClr val="0033CC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186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305295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LPS (Logic-based Production System)</a:t>
            </a:r>
            <a:br>
              <a:rPr lang="en-GB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552" y="1155617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endParaRPr lang="en-US" sz="2118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5674" y="1725826"/>
            <a:ext cx="8003922" cy="181588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logic and computer language for</a:t>
            </a:r>
            <a:r>
              <a:rPr kumimoji="0" lang="en-US" altLang="en-US" sz="2800" b="0" i="0" u="none" strike="noStrike" cap="none" normalizeH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practical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programming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atabases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AI knowledge representation and problem solving</a:t>
            </a:r>
            <a:endParaRPr kumimoji="0" lang="en-US" altLang="en-US" sz="4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1442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94" y="404664"/>
            <a:ext cx="9281658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State transitions are described by a </a:t>
            </a:r>
            <a:r>
              <a:rPr lang="en-GB" sz="2400" dirty="0">
                <a:solidFill>
                  <a:srgbClr val="FF0000"/>
                </a:solidFill>
              </a:rPr>
              <a:t>causal theory</a:t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>with or without timestamps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26902" y="6127172"/>
            <a:ext cx="2133600" cy="365125"/>
          </a:xfrm>
        </p:spPr>
        <p:txBody>
          <a:bodyPr/>
          <a:lstStyle/>
          <a:p>
            <a:fld id="{CCD73432-EF7F-B84F-BCFB-EEF96C8A23D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8637" y="2073591"/>
            <a:ext cx="884720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0000FF"/>
                </a:solidFill>
              </a:rPr>
              <a:t>Postconditions</a:t>
            </a:r>
            <a:r>
              <a:rPr lang="en-GB" sz="2400" dirty="0">
                <a:solidFill>
                  <a:srgbClr val="0000FF"/>
                </a:solidFill>
              </a:rPr>
              <a:t>:</a:t>
            </a: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00FF"/>
                </a:solidFill>
              </a:rPr>
              <a:t>balance(X, N-V, </a:t>
            </a:r>
            <a:r>
              <a:rPr lang="en-GB" sz="2400" i="1" dirty="0">
                <a:solidFill>
                  <a:srgbClr val="FF0000"/>
                </a:solidFill>
              </a:rPr>
              <a:t>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transfer(X, Y, V, </a:t>
            </a:r>
            <a:r>
              <a:rPr lang="en-GB" sz="2400" i="1" dirty="0">
                <a:solidFill>
                  <a:srgbClr val="FF0000"/>
                </a:solidFill>
              </a:rPr>
              <a:t>T1, 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GB" sz="2400" i="1" dirty="0">
                <a:solidFill>
                  <a:srgbClr val="0000FF"/>
                </a:solidFill>
              </a:rPr>
              <a:t>balance(X, N, </a:t>
            </a:r>
            <a:r>
              <a:rPr lang="en-GB" sz="2400" i="1" dirty="0">
                <a:solidFill>
                  <a:srgbClr val="FF0000"/>
                </a:solidFill>
              </a:rPr>
              <a:t>T1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</a:p>
          <a:p>
            <a:r>
              <a:rPr lang="en-GB" sz="2400" i="1" dirty="0">
                <a:solidFill>
                  <a:srgbClr val="0000FF"/>
                </a:solidFill>
              </a:rPr>
              <a:t>balance(Y, M+V, </a:t>
            </a:r>
            <a:r>
              <a:rPr lang="en-GB" sz="2400" i="1" dirty="0">
                <a:solidFill>
                  <a:srgbClr val="FF0000"/>
                </a:solidFill>
              </a:rPr>
              <a:t>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transfer(X, Y, V, </a:t>
            </a:r>
            <a:r>
              <a:rPr lang="en-GB" sz="2400" i="1" dirty="0">
                <a:solidFill>
                  <a:srgbClr val="FF0000"/>
                </a:solidFill>
              </a:rPr>
              <a:t>T1, 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sz="2400" i="1" dirty="0">
                <a:solidFill>
                  <a:srgbClr val="FF0000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balance(Y, M, </a:t>
            </a:r>
            <a:r>
              <a:rPr lang="en-GB" sz="2400" i="1" dirty="0">
                <a:solidFill>
                  <a:srgbClr val="FF0000"/>
                </a:solidFill>
              </a:rPr>
              <a:t>T1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2720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794" y="404664"/>
            <a:ext cx="9281658" cy="1143000"/>
          </a:xfrm>
        </p:spPr>
        <p:txBody>
          <a:bodyPr>
            <a:normAutofit/>
          </a:bodyPr>
          <a:lstStyle/>
          <a:p>
            <a:r>
              <a:rPr lang="en-GB" sz="2400" dirty="0"/>
              <a:t>State transitions are described by a </a:t>
            </a:r>
            <a:r>
              <a:rPr lang="en-GB" sz="2400" dirty="0">
                <a:solidFill>
                  <a:srgbClr val="FF0000"/>
                </a:solidFill>
              </a:rPr>
              <a:t>causal theory</a:t>
            </a:r>
            <a:br>
              <a:rPr lang="en-GB" sz="2400" dirty="0">
                <a:solidFill>
                  <a:srgbClr val="FF0000"/>
                </a:solidFill>
              </a:rPr>
            </a:br>
            <a:r>
              <a:rPr lang="en-GB" sz="2400" dirty="0">
                <a:solidFill>
                  <a:srgbClr val="FF0000"/>
                </a:solidFill>
              </a:rPr>
              <a:t>with or without timestamps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26902" y="6127172"/>
            <a:ext cx="2133600" cy="365125"/>
          </a:xfrm>
        </p:spPr>
        <p:txBody>
          <a:bodyPr/>
          <a:lstStyle/>
          <a:p>
            <a:fld id="{CCD73432-EF7F-B84F-BCFB-EEF96C8A23D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8637" y="2073591"/>
            <a:ext cx="884720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solidFill>
                  <a:srgbClr val="0000FF"/>
                </a:solidFill>
              </a:rPr>
              <a:t>Postconditions</a:t>
            </a:r>
            <a:r>
              <a:rPr lang="en-GB" sz="2400" dirty="0">
                <a:solidFill>
                  <a:srgbClr val="0000FF"/>
                </a:solidFill>
              </a:rPr>
              <a:t>:</a:t>
            </a:r>
          </a:p>
          <a:p>
            <a:endParaRPr lang="en-GB" sz="2400" i="1" dirty="0">
              <a:solidFill>
                <a:srgbClr val="0033CC"/>
              </a:solidFill>
            </a:endParaRPr>
          </a:p>
          <a:p>
            <a:r>
              <a:rPr lang="en-GB" sz="2400" i="1" dirty="0">
                <a:solidFill>
                  <a:srgbClr val="0000FF"/>
                </a:solidFill>
              </a:rPr>
              <a:t>balance(X, N-V, </a:t>
            </a:r>
            <a:r>
              <a:rPr lang="en-GB" sz="2400" i="1" dirty="0">
                <a:solidFill>
                  <a:srgbClr val="FF0000"/>
                </a:solidFill>
              </a:rPr>
              <a:t>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transfer(X, Y, V, </a:t>
            </a:r>
            <a:r>
              <a:rPr lang="en-GB" sz="2400" i="1" dirty="0">
                <a:solidFill>
                  <a:srgbClr val="FF0000"/>
                </a:solidFill>
              </a:rPr>
              <a:t>T1, 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 </a:t>
            </a:r>
            <a:r>
              <a:rPr lang="en-GB" sz="2400" i="1" dirty="0">
                <a:solidFill>
                  <a:srgbClr val="0000FF"/>
                </a:solidFill>
              </a:rPr>
              <a:t>balance(X, N, </a:t>
            </a:r>
            <a:r>
              <a:rPr lang="en-GB" sz="2400" i="1" dirty="0">
                <a:solidFill>
                  <a:srgbClr val="FF0000"/>
                </a:solidFill>
              </a:rPr>
              <a:t>T1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</a:p>
          <a:p>
            <a:r>
              <a:rPr lang="en-GB" sz="2400" i="1" dirty="0">
                <a:solidFill>
                  <a:srgbClr val="0000FF"/>
                </a:solidFill>
              </a:rPr>
              <a:t>balance(Y, M+V, </a:t>
            </a:r>
            <a:r>
              <a:rPr lang="en-GB" sz="2400" i="1" dirty="0">
                <a:solidFill>
                  <a:srgbClr val="FF0000"/>
                </a:solidFill>
              </a:rPr>
              <a:t>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transfer(X, Y, V, </a:t>
            </a:r>
            <a:r>
              <a:rPr lang="en-GB" sz="2400" i="1" dirty="0">
                <a:solidFill>
                  <a:srgbClr val="FF0000"/>
                </a:solidFill>
              </a:rPr>
              <a:t>T1, T2</a:t>
            </a:r>
            <a:r>
              <a:rPr lang="en-GB" sz="2400" i="1" dirty="0">
                <a:solidFill>
                  <a:srgbClr val="0033CC"/>
                </a:solidFill>
              </a:rPr>
              <a:t>) </a:t>
            </a:r>
            <a:r>
              <a:rPr lang="en-US" sz="24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GB" sz="2400" i="1" dirty="0">
                <a:solidFill>
                  <a:srgbClr val="FF0000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balance(Y, M, </a:t>
            </a:r>
            <a:r>
              <a:rPr lang="en-GB" sz="2400" i="1" dirty="0">
                <a:solidFill>
                  <a:srgbClr val="FF0000"/>
                </a:solidFill>
              </a:rPr>
              <a:t>T1</a:t>
            </a:r>
            <a:r>
              <a:rPr lang="en-GB" sz="2400" i="1" dirty="0">
                <a:solidFill>
                  <a:srgbClr val="0033CC"/>
                </a:solidFill>
              </a:rPr>
              <a:t>)</a:t>
            </a:r>
            <a:endParaRPr lang="en-GB" dirty="0"/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1255" y="4149080"/>
            <a:ext cx="9432735" cy="1800200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/>
              <a:t>Preconditions:</a:t>
            </a:r>
          </a:p>
          <a:p>
            <a:endParaRPr lang="en-GB" sz="9600" dirty="0"/>
          </a:p>
          <a:p>
            <a:r>
              <a:rPr lang="en-US" sz="9600" i="1" dirty="0">
                <a:solidFill>
                  <a:srgbClr val="FF0000"/>
                </a:solidFill>
              </a:rPr>
              <a:t>not </a:t>
            </a:r>
            <a:r>
              <a:rPr lang="en-US" sz="9600" dirty="0">
                <a:solidFill>
                  <a:srgbClr val="FF0000"/>
                </a:solidFill>
              </a:rPr>
              <a:t>[</a:t>
            </a:r>
            <a:r>
              <a:rPr lang="en-US" sz="9600" i="1" dirty="0"/>
              <a:t>transfer(X, Y, V, </a:t>
            </a:r>
            <a:r>
              <a:rPr lang="en-US" sz="9600" i="1" dirty="0">
                <a:solidFill>
                  <a:srgbClr val="FF0000"/>
                </a:solidFill>
              </a:rPr>
              <a:t>T1, T2</a:t>
            </a:r>
            <a:r>
              <a:rPr lang="en-US" sz="9600" i="1" dirty="0"/>
              <a:t>) </a:t>
            </a:r>
            <a:r>
              <a:rPr lang="en-US" sz="96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9600" i="1" dirty="0">
                <a:sym typeface="Symbol"/>
              </a:rPr>
              <a:t> balance(X, N, </a:t>
            </a:r>
            <a:r>
              <a:rPr lang="en-US" sz="9600" i="1" dirty="0">
                <a:solidFill>
                  <a:srgbClr val="FF0000"/>
                </a:solidFill>
                <a:sym typeface="Symbol"/>
              </a:rPr>
              <a:t>T1</a:t>
            </a:r>
            <a:r>
              <a:rPr lang="en-US" sz="9600" i="1" dirty="0">
                <a:sym typeface="Symbol"/>
              </a:rPr>
              <a:t>) </a:t>
            </a:r>
            <a:r>
              <a:rPr lang="en-US" sz="96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9600" i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9600" i="1" dirty="0">
                <a:sym typeface="Symbol"/>
              </a:rPr>
              <a:t>V </a:t>
            </a:r>
            <a:r>
              <a:rPr lang="en-US" sz="9600" i="1" dirty="0">
                <a:sym typeface="Symbol" panose="05050102010706020507" pitchFamily="18" charset="2"/>
              </a:rPr>
              <a:t>&gt;  N</a:t>
            </a:r>
            <a:r>
              <a:rPr lang="en-US" sz="9600" dirty="0">
                <a:solidFill>
                  <a:srgbClr val="FF0000"/>
                </a:solidFill>
                <a:sym typeface="Symbol" panose="05050102010706020507" pitchFamily="18" charset="2"/>
              </a:rPr>
              <a:t>]</a:t>
            </a:r>
          </a:p>
          <a:p>
            <a:r>
              <a:rPr lang="en-US" sz="9600" i="1" dirty="0">
                <a:solidFill>
                  <a:srgbClr val="FF0000"/>
                </a:solidFill>
              </a:rPr>
              <a:t>not </a:t>
            </a:r>
            <a:r>
              <a:rPr lang="en-US" sz="9600" dirty="0">
                <a:solidFill>
                  <a:srgbClr val="FF0000"/>
                </a:solidFill>
              </a:rPr>
              <a:t>[</a:t>
            </a:r>
            <a:r>
              <a:rPr lang="en-US" sz="9600" i="1" dirty="0"/>
              <a:t>transfer(X, Y1, V1, </a:t>
            </a:r>
            <a:r>
              <a:rPr lang="en-US" sz="9600" i="1" dirty="0">
                <a:solidFill>
                  <a:srgbClr val="FF0000"/>
                </a:solidFill>
              </a:rPr>
              <a:t>T1, T2</a:t>
            </a:r>
            <a:r>
              <a:rPr lang="en-US" sz="9600" i="1" dirty="0"/>
              <a:t>) </a:t>
            </a:r>
            <a:r>
              <a:rPr lang="en-US" sz="96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9600" i="1" dirty="0">
                <a:sym typeface="Symbol"/>
              </a:rPr>
              <a:t> </a:t>
            </a:r>
            <a:r>
              <a:rPr lang="en-US" sz="9600" i="1" dirty="0"/>
              <a:t>transfer(X, Y2, V2, </a:t>
            </a:r>
            <a:r>
              <a:rPr lang="en-US" sz="9600" i="1" dirty="0">
                <a:solidFill>
                  <a:srgbClr val="FF0000"/>
                </a:solidFill>
              </a:rPr>
              <a:t>T1, T2</a:t>
            </a:r>
            <a:r>
              <a:rPr lang="en-US" sz="9600" i="1" dirty="0"/>
              <a:t>) </a:t>
            </a:r>
            <a:r>
              <a:rPr lang="en-US" sz="9600" dirty="0">
                <a:solidFill>
                  <a:srgbClr val="FF0000"/>
                </a:solidFill>
                <a:latin typeface="ＭＳ ゴシック"/>
                <a:ea typeface="ＭＳ ゴシック"/>
                <a:cs typeface="ＭＳ ゴシック"/>
              </a:rPr>
              <a:t>∧</a:t>
            </a:r>
            <a:r>
              <a:rPr lang="en-US" sz="9600" i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9600" i="1" dirty="0">
                <a:sym typeface="Symbol"/>
              </a:rPr>
              <a:t>Y1 </a:t>
            </a:r>
            <a:r>
              <a:rPr lang="en-US" sz="9600" i="1" dirty="0">
                <a:sym typeface="Symbol" panose="05050102010706020507" pitchFamily="18" charset="2"/>
              </a:rPr>
              <a:t> Y2</a:t>
            </a:r>
            <a:r>
              <a:rPr lang="en-US" sz="9600" dirty="0">
                <a:solidFill>
                  <a:srgbClr val="FF0000"/>
                </a:solidFill>
                <a:sym typeface="Symbol" panose="05050102010706020507" pitchFamily="18" charset="2"/>
              </a:rPr>
              <a:t>]</a:t>
            </a:r>
          </a:p>
          <a:p>
            <a:r>
              <a:rPr lang="en-US" sz="9600" i="1" dirty="0">
                <a:solidFill>
                  <a:srgbClr val="FF0000"/>
                </a:solidFill>
              </a:rPr>
              <a:t>etc.</a:t>
            </a:r>
            <a:endParaRPr lang="en-US" sz="96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en-US" sz="96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endParaRPr lang="en-US" sz="8800" i="1" dirty="0">
              <a:sym typeface="Symbol"/>
            </a:endParaRP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104272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Dining Philosophers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6899" y="2412831"/>
            <a:ext cx="3315541" cy="3300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8218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47" y="0"/>
            <a:ext cx="81653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528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2" y="-171400"/>
            <a:ext cx="8229600" cy="1143000"/>
          </a:xfrm>
        </p:spPr>
        <p:txBody>
          <a:bodyPr/>
          <a:lstStyle/>
          <a:p>
            <a:r>
              <a:rPr lang="en-US" dirty="0"/>
              <a:t>Dining philosophers </a:t>
            </a:r>
            <a:r>
              <a:rPr lang="en-US" sz="2400" dirty="0"/>
              <a:t>(in the XSB/Studio implementation)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4704"/>
            <a:ext cx="112332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fluent(available(Fork)).</a:t>
            </a:r>
          </a:p>
          <a:p>
            <a:r>
              <a:rPr lang="en-GB" sz="2200" dirty="0"/>
              <a:t>event(</a:t>
            </a:r>
            <a:r>
              <a:rPr lang="en-GB" sz="2200" dirty="0" err="1"/>
              <a:t>time_to_eat</a:t>
            </a:r>
            <a:r>
              <a:rPr lang="en-GB" sz="2200" dirty="0"/>
              <a:t>(Philosopher)).</a:t>
            </a:r>
          </a:p>
          <a:p>
            <a:endParaRPr lang="en-GB" sz="1050" dirty="0"/>
          </a:p>
          <a:p>
            <a:r>
              <a:rPr lang="en-GB" sz="2200" dirty="0"/>
              <a:t>action(think(Philosopher)).</a:t>
            </a:r>
          </a:p>
          <a:p>
            <a:r>
              <a:rPr lang="en-GB" sz="2200" dirty="0"/>
              <a:t>action(</a:t>
            </a:r>
            <a:r>
              <a:rPr lang="en-GB" sz="2200" dirty="0" err="1"/>
              <a:t>pickup_forks</a:t>
            </a:r>
            <a:r>
              <a:rPr lang="en-GB" sz="2200" dirty="0"/>
              <a:t>(Fork1, Philosopher, Fork2)).</a:t>
            </a:r>
          </a:p>
          <a:p>
            <a:r>
              <a:rPr lang="en-GB" sz="2200" dirty="0"/>
              <a:t>action(eat(Philosopher)).</a:t>
            </a:r>
          </a:p>
          <a:p>
            <a:r>
              <a:rPr lang="en-GB" sz="2200" dirty="0"/>
              <a:t>action(</a:t>
            </a:r>
            <a:r>
              <a:rPr lang="en-GB" sz="2200" dirty="0" err="1"/>
              <a:t>putdown_forks</a:t>
            </a:r>
            <a:r>
              <a:rPr lang="en-GB" sz="2200" dirty="0"/>
              <a:t>(Fork1, Philosopher, Fork2)).</a:t>
            </a:r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2232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2" y="-171400"/>
            <a:ext cx="8229600" cy="1143000"/>
          </a:xfrm>
        </p:spPr>
        <p:txBody>
          <a:bodyPr/>
          <a:lstStyle/>
          <a:p>
            <a:r>
              <a:rPr lang="en-US" dirty="0"/>
              <a:t>Dining philosophers </a:t>
            </a:r>
            <a:r>
              <a:rPr lang="en-US" sz="2400" dirty="0"/>
              <a:t>(in the XSB/Studio implementation)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4704"/>
            <a:ext cx="11233248" cy="600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fluent(available(Fork)).</a:t>
            </a:r>
          </a:p>
          <a:p>
            <a:r>
              <a:rPr lang="en-GB" sz="2200" dirty="0"/>
              <a:t>event(</a:t>
            </a:r>
            <a:r>
              <a:rPr lang="en-GB" sz="2200" dirty="0" err="1"/>
              <a:t>time_to_eat</a:t>
            </a:r>
            <a:r>
              <a:rPr lang="en-GB" sz="2200" dirty="0"/>
              <a:t>(Philosopher)).</a:t>
            </a:r>
          </a:p>
          <a:p>
            <a:endParaRPr lang="en-GB" sz="1050" dirty="0"/>
          </a:p>
          <a:p>
            <a:r>
              <a:rPr lang="en-GB" sz="2200" dirty="0"/>
              <a:t>action(think(Philosopher)).</a:t>
            </a:r>
          </a:p>
          <a:p>
            <a:r>
              <a:rPr lang="en-GB" sz="2200" dirty="0"/>
              <a:t>action(</a:t>
            </a:r>
            <a:r>
              <a:rPr lang="en-GB" sz="2200" dirty="0" err="1"/>
              <a:t>pickup_forks</a:t>
            </a:r>
            <a:r>
              <a:rPr lang="en-GB" sz="2200" dirty="0"/>
              <a:t>(Fork1, Philosopher, Fork2)).</a:t>
            </a:r>
          </a:p>
          <a:p>
            <a:r>
              <a:rPr lang="en-GB" sz="2200" dirty="0"/>
              <a:t>action(eat(Philosopher)).</a:t>
            </a:r>
          </a:p>
          <a:p>
            <a:r>
              <a:rPr lang="en-GB" sz="2200" dirty="0"/>
              <a:t>action(</a:t>
            </a:r>
            <a:r>
              <a:rPr lang="en-GB" sz="2200" dirty="0" err="1"/>
              <a:t>putdown_forks</a:t>
            </a:r>
            <a:r>
              <a:rPr lang="en-GB" sz="2200" dirty="0"/>
              <a:t>(Fork1, Philosopher, Fork2)).</a:t>
            </a:r>
          </a:p>
          <a:p>
            <a:endParaRPr lang="en-GB" sz="1050" dirty="0"/>
          </a:p>
          <a:p>
            <a:r>
              <a:rPr lang="en-GB" sz="2200" dirty="0" err="1"/>
              <a:t>initial_state</a:t>
            </a:r>
            <a:r>
              <a:rPr lang="en-GB" sz="2200" dirty="0"/>
              <a:t>( [ available(fork(0)), </a:t>
            </a:r>
          </a:p>
          <a:p>
            <a:r>
              <a:rPr lang="en-GB" sz="2200" dirty="0"/>
              <a:t>			    available(fork(1)),</a:t>
            </a:r>
          </a:p>
          <a:p>
            <a:r>
              <a:rPr lang="en-GB" sz="2200" dirty="0"/>
              <a:t>			    available(fork(2)), </a:t>
            </a:r>
          </a:p>
          <a:p>
            <a:r>
              <a:rPr lang="en-GB" sz="2200" dirty="0"/>
              <a:t>			    available(fork(3)), </a:t>
            </a:r>
          </a:p>
          <a:p>
            <a:r>
              <a:rPr lang="en-GB" sz="2200" dirty="0"/>
              <a:t>			    available(fork(4)) ] ).</a:t>
            </a:r>
          </a:p>
          <a:p>
            <a:endParaRPr lang="en-GB" sz="1050" dirty="0"/>
          </a:p>
          <a:p>
            <a:endParaRPr lang="en-GB" sz="1050" dirty="0"/>
          </a:p>
          <a:p>
            <a:endParaRPr lang="en-GB" sz="105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65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2" y="-171400"/>
            <a:ext cx="8229600" cy="1143000"/>
          </a:xfrm>
        </p:spPr>
        <p:txBody>
          <a:bodyPr/>
          <a:lstStyle/>
          <a:p>
            <a:r>
              <a:rPr lang="en-US" dirty="0"/>
              <a:t>Dining philosophers </a:t>
            </a:r>
            <a:r>
              <a:rPr lang="en-US" sz="2400" dirty="0"/>
              <a:t>(in the XSB/Studio implementation)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4704"/>
            <a:ext cx="11233248" cy="7702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fluent(available(Fork)).</a:t>
            </a:r>
          </a:p>
          <a:p>
            <a:r>
              <a:rPr lang="en-GB" sz="2200" dirty="0"/>
              <a:t>event(</a:t>
            </a:r>
            <a:r>
              <a:rPr lang="en-GB" sz="2200" dirty="0" err="1"/>
              <a:t>time_to_eat</a:t>
            </a:r>
            <a:r>
              <a:rPr lang="en-GB" sz="2200" dirty="0"/>
              <a:t>(Philosopher)).</a:t>
            </a:r>
          </a:p>
          <a:p>
            <a:endParaRPr lang="en-GB" sz="1050" dirty="0"/>
          </a:p>
          <a:p>
            <a:r>
              <a:rPr lang="en-GB" sz="2200" dirty="0"/>
              <a:t>action(think(Philosopher)).</a:t>
            </a:r>
          </a:p>
          <a:p>
            <a:r>
              <a:rPr lang="en-GB" sz="2200" dirty="0"/>
              <a:t>action(</a:t>
            </a:r>
            <a:r>
              <a:rPr lang="en-GB" sz="2200" dirty="0" err="1"/>
              <a:t>pickup_forks</a:t>
            </a:r>
            <a:r>
              <a:rPr lang="en-GB" sz="2200" dirty="0"/>
              <a:t>(Fork1, Philosopher, Fork2)).</a:t>
            </a:r>
          </a:p>
          <a:p>
            <a:r>
              <a:rPr lang="en-GB" sz="2200" dirty="0"/>
              <a:t>action(eat(Philosopher)).</a:t>
            </a:r>
          </a:p>
          <a:p>
            <a:r>
              <a:rPr lang="en-GB" sz="2200" dirty="0"/>
              <a:t>action(</a:t>
            </a:r>
            <a:r>
              <a:rPr lang="en-GB" sz="2200" dirty="0" err="1"/>
              <a:t>putdown_forks</a:t>
            </a:r>
            <a:r>
              <a:rPr lang="en-GB" sz="2200" dirty="0"/>
              <a:t>(Fork1, Philosopher, Fork2)).</a:t>
            </a:r>
          </a:p>
          <a:p>
            <a:endParaRPr lang="en-GB" sz="1050" dirty="0"/>
          </a:p>
          <a:p>
            <a:r>
              <a:rPr lang="en-GB" sz="2200" dirty="0" err="1"/>
              <a:t>initial_state</a:t>
            </a:r>
            <a:r>
              <a:rPr lang="en-GB" sz="2200" dirty="0"/>
              <a:t>( [ available(fork(0)), </a:t>
            </a:r>
          </a:p>
          <a:p>
            <a:r>
              <a:rPr lang="en-GB" sz="2200" dirty="0"/>
              <a:t>			    available(fork(1)),</a:t>
            </a:r>
          </a:p>
          <a:p>
            <a:r>
              <a:rPr lang="en-GB" sz="2200" dirty="0"/>
              <a:t>			    available(fork(2)), </a:t>
            </a:r>
          </a:p>
          <a:p>
            <a:r>
              <a:rPr lang="en-GB" sz="2200" dirty="0"/>
              <a:t>			    available(fork(3)), </a:t>
            </a:r>
          </a:p>
          <a:p>
            <a:r>
              <a:rPr lang="en-GB" sz="2200" dirty="0"/>
              <a:t>			    available(fork(4)) ] ).</a:t>
            </a:r>
          </a:p>
          <a:p>
            <a:endParaRPr lang="en-GB" sz="1050" dirty="0"/>
          </a:p>
          <a:p>
            <a:r>
              <a:rPr lang="en-GB" sz="2200" dirty="0" err="1"/>
              <a:t>l_timeless</a:t>
            </a:r>
            <a:r>
              <a:rPr lang="en-GB" sz="2200" dirty="0"/>
              <a:t>(adjacent(fork(1),philosopher(1),fork(2)), []).</a:t>
            </a:r>
          </a:p>
          <a:p>
            <a:r>
              <a:rPr lang="en-GB" sz="2200" dirty="0" err="1"/>
              <a:t>l_timeless</a:t>
            </a:r>
            <a:r>
              <a:rPr lang="en-GB" sz="2200" dirty="0"/>
              <a:t>(adjacent(fork(3),philosopher(3),fork(4)), []).</a:t>
            </a:r>
          </a:p>
          <a:p>
            <a:r>
              <a:rPr lang="en-GB" sz="2200" dirty="0" err="1"/>
              <a:t>l_timeless</a:t>
            </a:r>
            <a:r>
              <a:rPr lang="en-GB" sz="2200" dirty="0"/>
              <a:t>(adjacent(fork(0),philosopher(0),fork(1)), []).</a:t>
            </a:r>
          </a:p>
          <a:p>
            <a:r>
              <a:rPr lang="en-GB" sz="2200" dirty="0" err="1"/>
              <a:t>l_timeless</a:t>
            </a:r>
            <a:r>
              <a:rPr lang="en-GB" sz="2200" dirty="0"/>
              <a:t>(adjacent(fork(2),philosopher(2),fork(3)), []).</a:t>
            </a:r>
          </a:p>
          <a:p>
            <a:r>
              <a:rPr lang="en-GB" sz="2200" dirty="0" err="1"/>
              <a:t>l_timeless</a:t>
            </a:r>
            <a:r>
              <a:rPr lang="en-GB" sz="2200" dirty="0"/>
              <a:t>(adjacent(fork(4),philosopher(4),fork(0)), []).</a:t>
            </a:r>
          </a:p>
          <a:p>
            <a:endParaRPr lang="en-GB" sz="1050" dirty="0"/>
          </a:p>
          <a:p>
            <a:endParaRPr lang="en-GB" sz="105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69983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2" y="-171400"/>
            <a:ext cx="8229600" cy="1143000"/>
          </a:xfrm>
        </p:spPr>
        <p:txBody>
          <a:bodyPr/>
          <a:lstStyle/>
          <a:p>
            <a:r>
              <a:rPr lang="en-US" dirty="0"/>
              <a:t>Dining philosophers </a:t>
            </a:r>
            <a:r>
              <a:rPr lang="en-US" sz="2400" dirty="0"/>
              <a:t>(in the XSB/Studio implementation)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4704"/>
            <a:ext cx="11233248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/>
              <a:t>time_to_eat</a:t>
            </a:r>
            <a:r>
              <a:rPr lang="en-GB" sz="2200" dirty="0"/>
              <a:t>(philosopher(N),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 ---&gt;  </a:t>
            </a:r>
          </a:p>
          <a:p>
            <a:r>
              <a:rPr lang="en-GB" sz="2200" dirty="0"/>
              <a:t> 		dine(philosopher(N),</a:t>
            </a:r>
            <a:r>
              <a:rPr lang="en-GB" sz="2200" dirty="0">
                <a:solidFill>
                  <a:srgbClr val="FF0000"/>
                </a:solidFill>
              </a:rPr>
              <a:t>T3,T4</a:t>
            </a:r>
            <a:r>
              <a:rPr lang="en-GB" sz="2200" dirty="0"/>
              <a:t>),   </a:t>
            </a:r>
            <a:r>
              <a:rPr lang="en-GB" sz="2200" dirty="0" err="1">
                <a:solidFill>
                  <a:srgbClr val="FF0000"/>
                </a:solidFill>
              </a:rPr>
              <a:t>tc</a:t>
            </a:r>
            <a:r>
              <a:rPr lang="en-GB" sz="2200" dirty="0">
                <a:solidFill>
                  <a:srgbClr val="FF0000"/>
                </a:solidFill>
              </a:rPr>
              <a:t>(T2 =&lt; T3).</a:t>
            </a:r>
          </a:p>
          <a:p>
            <a:endParaRPr lang="en-GB" sz="1100" dirty="0"/>
          </a:p>
          <a:p>
            <a:endParaRPr lang="en-GB" sz="2200" dirty="0"/>
          </a:p>
          <a:p>
            <a:endParaRPr lang="en-GB" sz="2200" dirty="0"/>
          </a:p>
          <a:p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48257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2" y="-171400"/>
            <a:ext cx="8229600" cy="1143000"/>
          </a:xfrm>
        </p:spPr>
        <p:txBody>
          <a:bodyPr/>
          <a:lstStyle/>
          <a:p>
            <a:r>
              <a:rPr lang="en-US" dirty="0"/>
              <a:t>Dining philosophers </a:t>
            </a:r>
            <a:r>
              <a:rPr lang="en-US" sz="2400" dirty="0"/>
              <a:t>(in the XSB/Studio implementation)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4704"/>
            <a:ext cx="11233248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/>
              <a:t>time_to_eat</a:t>
            </a:r>
            <a:r>
              <a:rPr lang="en-GB" sz="2200" dirty="0"/>
              <a:t>(philosopher(N),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 ---&gt;  </a:t>
            </a:r>
          </a:p>
          <a:p>
            <a:r>
              <a:rPr lang="en-GB" sz="2200" dirty="0"/>
              <a:t> 		dine(philosopher(N),</a:t>
            </a:r>
            <a:r>
              <a:rPr lang="en-GB" sz="2200" dirty="0">
                <a:solidFill>
                  <a:srgbClr val="FF0000"/>
                </a:solidFill>
              </a:rPr>
              <a:t>T3,T4</a:t>
            </a:r>
            <a:r>
              <a:rPr lang="en-GB" sz="2200" dirty="0"/>
              <a:t>),   </a:t>
            </a:r>
            <a:r>
              <a:rPr lang="en-GB" sz="2200" dirty="0" err="1">
                <a:solidFill>
                  <a:srgbClr val="FF0000"/>
                </a:solidFill>
              </a:rPr>
              <a:t>tc</a:t>
            </a:r>
            <a:r>
              <a:rPr lang="en-GB" sz="2200" dirty="0">
                <a:solidFill>
                  <a:srgbClr val="FF0000"/>
                </a:solidFill>
              </a:rPr>
              <a:t>(T2 =&lt; T3).</a:t>
            </a:r>
          </a:p>
          <a:p>
            <a:endParaRPr lang="en-GB" sz="1100" dirty="0"/>
          </a:p>
          <a:p>
            <a:r>
              <a:rPr lang="en-GB" sz="2200" dirty="0"/>
              <a:t>observe([</a:t>
            </a:r>
            <a:r>
              <a:rPr lang="en-GB" sz="2200" dirty="0" err="1"/>
              <a:t>time_to_eat</a:t>
            </a:r>
            <a:r>
              <a:rPr lang="en-GB" sz="2200" dirty="0"/>
              <a:t>(philosopher(0)), 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(philosopher(1)),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(philosopher(2)), 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(philosopher(3)),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(philosopher(4))],</a:t>
            </a:r>
            <a:r>
              <a:rPr lang="en-GB" sz="2200" dirty="0">
                <a:solidFill>
                  <a:srgbClr val="FF0000"/>
                </a:solidFill>
              </a:rPr>
              <a:t> 1</a:t>
            </a:r>
            <a:r>
              <a:rPr lang="en-GB" sz="2200" dirty="0"/>
              <a:t>).</a:t>
            </a:r>
          </a:p>
          <a:p>
            <a:endParaRPr lang="en-GB" sz="1050" dirty="0"/>
          </a:p>
          <a:p>
            <a:r>
              <a:rPr lang="en-GB" sz="2200" dirty="0">
                <a:solidFill>
                  <a:srgbClr val="00AE00"/>
                </a:solidFill>
              </a:rPr>
              <a:t>% currently LPS stops when no further observations exist</a:t>
            </a:r>
            <a:endParaRPr lang="en-GB" sz="2200" dirty="0"/>
          </a:p>
          <a:p>
            <a:r>
              <a:rPr lang="en-GB" sz="2200" dirty="0"/>
              <a:t>observe([],</a:t>
            </a:r>
            <a:r>
              <a:rPr lang="en-GB" sz="2200" dirty="0">
                <a:solidFill>
                  <a:srgbClr val="FF0000"/>
                </a:solidFill>
              </a:rPr>
              <a:t>T</a:t>
            </a:r>
            <a:r>
              <a:rPr lang="en-GB" sz="2200" dirty="0"/>
              <a:t>) :- </a:t>
            </a:r>
            <a:r>
              <a:rPr lang="en-GB" sz="2200" dirty="0">
                <a:solidFill>
                  <a:srgbClr val="FF0000"/>
                </a:solidFill>
              </a:rPr>
              <a:t>T &gt; 1, T &lt; 12.</a:t>
            </a:r>
          </a:p>
          <a:p>
            <a:endParaRPr lang="en-GB" sz="1100" dirty="0"/>
          </a:p>
          <a:p>
            <a:endParaRPr lang="en-GB" sz="2200" dirty="0"/>
          </a:p>
          <a:p>
            <a:endParaRPr lang="en-GB" sz="2200" dirty="0"/>
          </a:p>
          <a:p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97766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32" y="-171400"/>
            <a:ext cx="8229600" cy="1143000"/>
          </a:xfrm>
        </p:spPr>
        <p:txBody>
          <a:bodyPr/>
          <a:lstStyle/>
          <a:p>
            <a:r>
              <a:rPr lang="en-US" dirty="0"/>
              <a:t>Dining philosophers </a:t>
            </a:r>
            <a:r>
              <a:rPr lang="en-US" sz="2400" dirty="0"/>
              <a:t>(in the XSB/Studio implementation)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4704"/>
            <a:ext cx="11233248" cy="7455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/>
              <a:t>time_to_eat</a:t>
            </a:r>
            <a:r>
              <a:rPr lang="en-GB" sz="2200" dirty="0"/>
              <a:t>(philosopher(N),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 ---&gt;  </a:t>
            </a:r>
          </a:p>
          <a:p>
            <a:r>
              <a:rPr lang="en-GB" sz="2200" dirty="0"/>
              <a:t> 		dine(philosopher(N),</a:t>
            </a:r>
            <a:r>
              <a:rPr lang="en-GB" sz="2200" dirty="0">
                <a:solidFill>
                  <a:srgbClr val="FF0000"/>
                </a:solidFill>
              </a:rPr>
              <a:t>T3,T4</a:t>
            </a:r>
            <a:r>
              <a:rPr lang="en-GB" sz="2200" dirty="0"/>
              <a:t>),   </a:t>
            </a:r>
            <a:r>
              <a:rPr lang="en-GB" sz="2200" dirty="0" err="1">
                <a:solidFill>
                  <a:srgbClr val="FF0000"/>
                </a:solidFill>
              </a:rPr>
              <a:t>tc</a:t>
            </a:r>
            <a:r>
              <a:rPr lang="en-GB" sz="2200" dirty="0">
                <a:solidFill>
                  <a:srgbClr val="FF0000"/>
                </a:solidFill>
              </a:rPr>
              <a:t>(T2 =&lt; T3).</a:t>
            </a:r>
          </a:p>
          <a:p>
            <a:endParaRPr lang="en-GB" sz="1100" dirty="0"/>
          </a:p>
          <a:p>
            <a:r>
              <a:rPr lang="en-GB" sz="2200" dirty="0"/>
              <a:t>observe([</a:t>
            </a:r>
            <a:r>
              <a:rPr lang="en-GB" sz="2200" dirty="0" err="1"/>
              <a:t>time_to_eat</a:t>
            </a:r>
            <a:r>
              <a:rPr lang="en-GB" sz="2200" dirty="0"/>
              <a:t>(philosopher(0)), 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(philosopher(1)),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(philosopher(2)), 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(philosopher(3)),</a:t>
            </a:r>
          </a:p>
          <a:p>
            <a:r>
              <a:rPr lang="en-GB" sz="2200" dirty="0"/>
              <a:t>		  </a:t>
            </a:r>
            <a:r>
              <a:rPr lang="en-GB" sz="2200" dirty="0" err="1"/>
              <a:t>time_to_eat</a:t>
            </a:r>
            <a:r>
              <a:rPr lang="en-GB" sz="2200" dirty="0"/>
              <a:t>(philosopher(4))],</a:t>
            </a:r>
            <a:r>
              <a:rPr lang="en-GB" sz="2200" dirty="0">
                <a:solidFill>
                  <a:srgbClr val="FF0000"/>
                </a:solidFill>
              </a:rPr>
              <a:t> 1</a:t>
            </a:r>
            <a:r>
              <a:rPr lang="en-GB" sz="2200" dirty="0"/>
              <a:t>).</a:t>
            </a:r>
          </a:p>
          <a:p>
            <a:endParaRPr lang="en-GB" sz="1050" dirty="0"/>
          </a:p>
          <a:p>
            <a:r>
              <a:rPr lang="en-GB" sz="2200" dirty="0">
                <a:solidFill>
                  <a:srgbClr val="00AE00"/>
                </a:solidFill>
              </a:rPr>
              <a:t>% currently LPS stops when no further observations exist</a:t>
            </a:r>
            <a:endParaRPr lang="en-GB" sz="2200" dirty="0"/>
          </a:p>
          <a:p>
            <a:r>
              <a:rPr lang="en-GB" sz="2200" dirty="0"/>
              <a:t>observe([],</a:t>
            </a:r>
            <a:r>
              <a:rPr lang="en-GB" sz="2200" dirty="0">
                <a:solidFill>
                  <a:srgbClr val="FF0000"/>
                </a:solidFill>
              </a:rPr>
              <a:t>T</a:t>
            </a:r>
            <a:r>
              <a:rPr lang="en-GB" sz="2200" dirty="0"/>
              <a:t>) :- </a:t>
            </a:r>
            <a:r>
              <a:rPr lang="en-GB" sz="2200" dirty="0">
                <a:solidFill>
                  <a:srgbClr val="FF0000"/>
                </a:solidFill>
              </a:rPr>
              <a:t>T &gt; 1, T &lt; 12.</a:t>
            </a:r>
          </a:p>
          <a:p>
            <a:endParaRPr lang="en-GB" sz="1100" dirty="0"/>
          </a:p>
          <a:p>
            <a:r>
              <a:rPr lang="en-GB" sz="2200" dirty="0"/>
              <a:t>dine(philosopher(N),</a:t>
            </a:r>
            <a:r>
              <a:rPr lang="en-GB" sz="2200" dirty="0">
                <a:solidFill>
                  <a:srgbClr val="FF0000"/>
                </a:solidFill>
              </a:rPr>
              <a:t>T1,T6</a:t>
            </a:r>
            <a:r>
              <a:rPr lang="en-GB" sz="2200" dirty="0"/>
              <a:t>) :-</a:t>
            </a:r>
          </a:p>
          <a:p>
            <a:r>
              <a:rPr lang="en-GB" sz="2200" dirty="0"/>
              <a:t>    		think(philosopher(N),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		adjacent(F1,philosopher(N),F2),</a:t>
            </a:r>
          </a:p>
          <a:p>
            <a:r>
              <a:rPr lang="en-GB" sz="2200" dirty="0"/>
              <a:t>   		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T3,T4</a:t>
            </a:r>
            <a:r>
              <a:rPr lang="en-GB" sz="2200" dirty="0"/>
              <a:t>),    </a:t>
            </a:r>
            <a:r>
              <a:rPr lang="en-GB" sz="2200" dirty="0" err="1">
                <a:solidFill>
                  <a:srgbClr val="FF0000"/>
                </a:solidFill>
              </a:rPr>
              <a:t>tc</a:t>
            </a:r>
            <a:r>
              <a:rPr lang="en-GB" sz="2200" dirty="0">
                <a:solidFill>
                  <a:srgbClr val="FF0000"/>
                </a:solidFill>
              </a:rPr>
              <a:t>(T2 =&lt; T3),</a:t>
            </a:r>
          </a:p>
          <a:p>
            <a:r>
              <a:rPr lang="en-GB" sz="2200" dirty="0"/>
              <a:t>    		eat(philosopher(N),</a:t>
            </a:r>
            <a:r>
              <a:rPr lang="en-GB" sz="2200" dirty="0">
                <a:solidFill>
                  <a:srgbClr val="FF0000"/>
                </a:solidFill>
              </a:rPr>
              <a:t>T4,T5</a:t>
            </a:r>
            <a:r>
              <a:rPr lang="en-GB" sz="2200" dirty="0"/>
              <a:t>),</a:t>
            </a:r>
          </a:p>
          <a:p>
            <a:r>
              <a:rPr lang="en-GB" sz="2200" dirty="0"/>
              <a:t>    		</a:t>
            </a:r>
            <a:r>
              <a:rPr lang="en-GB" sz="2200" dirty="0" err="1"/>
              <a:t>putdown_forks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T5,T6</a:t>
            </a:r>
            <a:r>
              <a:rPr lang="en-GB" sz="2200" dirty="0"/>
              <a:t>).</a:t>
            </a:r>
          </a:p>
          <a:p>
            <a:endParaRPr lang="en-GB" sz="2200" dirty="0"/>
          </a:p>
          <a:p>
            <a:endParaRPr lang="en-GB" sz="2200" dirty="0"/>
          </a:p>
          <a:p>
            <a:br>
              <a:rPr lang="en-GB" dirty="0"/>
            </a:b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444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71600" y="692696"/>
            <a:ext cx="3240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>
                <a:solidFill>
                  <a:srgbClr val="0000FF"/>
                </a:solidFill>
              </a:rPr>
              <a:t>Outline: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3983" y="1916832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LPS gives a logical semantics to production systems</a:t>
            </a:r>
          </a:p>
          <a:p>
            <a:pPr marL="342900" indent="-3429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LPS combines reactive rules with logic programs</a:t>
            </a:r>
          </a:p>
          <a:p>
            <a:pPr marL="342900" indent="-3429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The Turing test in LPS</a:t>
            </a:r>
          </a:p>
          <a:p>
            <a:pPr marL="342900" indent="-3429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Bank account transfer in LPS</a:t>
            </a:r>
          </a:p>
          <a:p>
            <a:pPr marL="342900" indent="-3429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Dining philosophers in XSB/Studio implementation of LPS</a:t>
            </a:r>
          </a:p>
          <a:p>
            <a:pPr marL="342900" indent="-3429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CLOUT (Computational Logic for Use in Teaching in Schools)</a:t>
            </a:r>
          </a:p>
        </p:txBody>
      </p:sp>
    </p:spTree>
    <p:extLst>
      <p:ext uri="{BB962C8B-B14F-4D97-AF65-F5344CB8AC3E}">
        <p14:creationId xmlns:p14="http://schemas.microsoft.com/office/powerpoint/2010/main" val="5078413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74"/>
            <a:ext cx="8229600" cy="724942"/>
          </a:xfrm>
        </p:spPr>
        <p:txBody>
          <a:bodyPr>
            <a:normAutofit/>
          </a:bodyPr>
          <a:lstStyle/>
          <a:p>
            <a:r>
              <a:rPr lang="en-US" dirty="0"/>
              <a:t>Dining philosophers (causal theory)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2916"/>
            <a:ext cx="11233248" cy="4839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false :-   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 		not available(F1</a:t>
            </a:r>
            <a:r>
              <a:rPr lang="en-GB" sz="2200" dirty="0">
                <a:solidFill>
                  <a:srgbClr val="FF0000"/>
                </a:solidFill>
              </a:rPr>
              <a:t>,T1</a:t>
            </a:r>
            <a:r>
              <a:rPr lang="en-GB" sz="2200" dirty="0"/>
              <a:t>).</a:t>
            </a:r>
          </a:p>
          <a:p>
            <a:r>
              <a:rPr lang="en-GB" sz="2200" dirty="0"/>
              <a:t>false :-	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		not available(F2,</a:t>
            </a:r>
            <a:r>
              <a:rPr lang="en-GB" sz="2200" dirty="0">
                <a:solidFill>
                  <a:srgbClr val="FF0000"/>
                </a:solidFill>
              </a:rPr>
              <a:t>T1</a:t>
            </a:r>
            <a:r>
              <a:rPr lang="en-GB" sz="2200" dirty="0"/>
              <a:t>).</a:t>
            </a:r>
          </a:p>
          <a:p>
            <a:r>
              <a:rPr lang="en-GB" sz="2200" dirty="0"/>
              <a:t>false :-	</a:t>
            </a:r>
            <a:r>
              <a:rPr lang="en-GB" sz="2200" dirty="0" err="1"/>
              <a:t>pickup_forks</a:t>
            </a:r>
            <a:r>
              <a:rPr lang="en-GB" sz="2200" dirty="0"/>
              <a:t>(F1,philosopher(N),F,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		</a:t>
            </a:r>
            <a:r>
              <a:rPr lang="en-GB" sz="2200" dirty="0" err="1"/>
              <a:t>pickup_forks</a:t>
            </a:r>
            <a:r>
              <a:rPr lang="en-GB" sz="2200" dirty="0"/>
              <a:t>(</a:t>
            </a:r>
            <a:r>
              <a:rPr lang="en-GB" sz="2200" dirty="0" err="1"/>
              <a:t>F,philosopher</a:t>
            </a:r>
            <a:r>
              <a:rPr lang="en-GB" sz="2200" dirty="0"/>
              <a:t>(K),F2,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).</a:t>
            </a:r>
          </a:p>
          <a:p>
            <a:endParaRPr lang="en-GB" sz="2200" dirty="0"/>
          </a:p>
          <a:p>
            <a:endParaRPr lang="en-GB" sz="2200" dirty="0"/>
          </a:p>
          <a:p>
            <a:br>
              <a:rPr lang="en-GB" sz="2200" dirty="0"/>
            </a:br>
            <a:r>
              <a:rPr lang="en-GB" sz="2000" dirty="0"/>
              <a:t> </a:t>
            </a:r>
          </a:p>
          <a:p>
            <a:endParaRPr lang="en-GB" sz="1050" dirty="0"/>
          </a:p>
          <a:p>
            <a:endParaRPr lang="en-GB" sz="20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34205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974"/>
            <a:ext cx="8229600" cy="724942"/>
          </a:xfrm>
        </p:spPr>
        <p:txBody>
          <a:bodyPr>
            <a:normAutofit/>
          </a:bodyPr>
          <a:lstStyle/>
          <a:p>
            <a:r>
              <a:rPr lang="en-US" dirty="0"/>
              <a:t>Dining philosophers (causal theory)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762916"/>
            <a:ext cx="11233248" cy="7986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/>
              <a:t>false :-   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 		not available(F1</a:t>
            </a:r>
            <a:r>
              <a:rPr lang="en-GB" sz="2200" dirty="0">
                <a:solidFill>
                  <a:srgbClr val="FF0000"/>
                </a:solidFill>
              </a:rPr>
              <a:t>,T1</a:t>
            </a:r>
            <a:r>
              <a:rPr lang="en-GB" sz="2200" dirty="0"/>
              <a:t>).</a:t>
            </a:r>
          </a:p>
          <a:p>
            <a:r>
              <a:rPr lang="en-GB" sz="2200" dirty="0"/>
              <a:t>false :-	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		not available(F2,</a:t>
            </a:r>
            <a:r>
              <a:rPr lang="en-GB" sz="2200" dirty="0">
                <a:solidFill>
                  <a:srgbClr val="FF0000"/>
                </a:solidFill>
              </a:rPr>
              <a:t>T1</a:t>
            </a:r>
            <a:r>
              <a:rPr lang="en-GB" sz="2200" dirty="0"/>
              <a:t>).</a:t>
            </a:r>
          </a:p>
          <a:p>
            <a:r>
              <a:rPr lang="en-GB" sz="2200" dirty="0"/>
              <a:t>false :-	</a:t>
            </a:r>
            <a:r>
              <a:rPr lang="en-GB" sz="2200" dirty="0" err="1"/>
              <a:t>pickup_forks</a:t>
            </a:r>
            <a:r>
              <a:rPr lang="en-GB" sz="2200" dirty="0"/>
              <a:t>(F1,philosopher(N),F,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),</a:t>
            </a:r>
          </a:p>
          <a:p>
            <a:r>
              <a:rPr lang="en-GB" sz="2200" dirty="0"/>
              <a:t>   		</a:t>
            </a:r>
            <a:r>
              <a:rPr lang="en-GB" sz="2200" dirty="0" err="1"/>
              <a:t>pickup_forks</a:t>
            </a:r>
            <a:r>
              <a:rPr lang="en-GB" sz="2200" dirty="0"/>
              <a:t>(</a:t>
            </a:r>
            <a:r>
              <a:rPr lang="en-GB" sz="2200" dirty="0" err="1"/>
              <a:t>F,philosopher</a:t>
            </a:r>
            <a:r>
              <a:rPr lang="en-GB" sz="2200" dirty="0"/>
              <a:t>(K),F2,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).</a:t>
            </a:r>
          </a:p>
          <a:p>
            <a:endParaRPr lang="en-GB" sz="2200" dirty="0"/>
          </a:p>
          <a:p>
            <a:r>
              <a:rPr lang="en-GB" sz="2200" dirty="0"/>
              <a:t>initiated available(F1) :-</a:t>
            </a:r>
          </a:p>
          <a:p>
            <a:r>
              <a:rPr lang="en-GB" sz="2200" dirty="0"/>
              <a:t>    		</a:t>
            </a:r>
            <a:r>
              <a:rPr lang="en-GB" sz="2200" dirty="0" err="1"/>
              <a:t>putdown_forks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).</a:t>
            </a:r>
          </a:p>
          <a:p>
            <a:r>
              <a:rPr lang="en-GB" sz="2200" dirty="0"/>
              <a:t>initiated available(F2) :-</a:t>
            </a:r>
          </a:p>
          <a:p>
            <a:r>
              <a:rPr lang="en-GB" sz="2200" dirty="0"/>
              <a:t>   		</a:t>
            </a:r>
            <a:r>
              <a:rPr lang="en-GB" sz="2200" dirty="0" err="1"/>
              <a:t>putdown_forks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).</a:t>
            </a:r>
          </a:p>
          <a:p>
            <a:endParaRPr lang="en-GB" sz="1050" dirty="0"/>
          </a:p>
          <a:p>
            <a:r>
              <a:rPr lang="en-GB" sz="2200" dirty="0"/>
              <a:t>terminated available(F1) :-</a:t>
            </a:r>
          </a:p>
          <a:p>
            <a:r>
              <a:rPr lang="en-GB" sz="2200" dirty="0"/>
              <a:t>    		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).</a:t>
            </a:r>
          </a:p>
          <a:p>
            <a:r>
              <a:rPr lang="en-GB" sz="2200" dirty="0"/>
              <a:t>terminated available(F2) :-</a:t>
            </a:r>
          </a:p>
          <a:p>
            <a:r>
              <a:rPr lang="en-GB" sz="2200" dirty="0"/>
              <a:t>    		</a:t>
            </a:r>
            <a:r>
              <a:rPr lang="en-GB" sz="2200" dirty="0" err="1"/>
              <a:t>pickup_forks</a:t>
            </a:r>
            <a:r>
              <a:rPr lang="en-GB" sz="2200" dirty="0"/>
              <a:t>(F1,philosopher(N),F2,</a:t>
            </a:r>
            <a:r>
              <a:rPr lang="en-GB" sz="2200" dirty="0">
                <a:solidFill>
                  <a:srgbClr val="FF0000"/>
                </a:solidFill>
              </a:rPr>
              <a:t>T1,T2</a:t>
            </a:r>
            <a:r>
              <a:rPr lang="en-GB" sz="2200" dirty="0"/>
              <a:t>).</a:t>
            </a:r>
          </a:p>
          <a:p>
            <a:endParaRPr lang="en-GB" sz="2200" dirty="0"/>
          </a:p>
          <a:p>
            <a:br>
              <a:rPr lang="en-GB" sz="2200" dirty="0"/>
            </a:br>
            <a:r>
              <a:rPr lang="en-GB" sz="2000" dirty="0"/>
              <a:t> </a:t>
            </a:r>
          </a:p>
          <a:p>
            <a:endParaRPr lang="en-GB" sz="1050" dirty="0"/>
          </a:p>
          <a:p>
            <a:endParaRPr lang="en-GB" sz="2000" dirty="0"/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3722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347" y="0"/>
            <a:ext cx="81653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299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55576" y="836712"/>
            <a:ext cx="626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CLOUT (Computational Logic for Use in Teaching)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640" y="1700808"/>
            <a:ext cx="6840760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A six month project (October 2016 – March 2017)</a:t>
            </a:r>
          </a:p>
          <a:p>
            <a:endParaRPr lang="en-GB" sz="105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to develop an open-source, web-based prototype of LPS together with motivating, modifiable examples,</a:t>
            </a:r>
          </a:p>
          <a:p>
            <a:endParaRPr lang="en-GB" sz="105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to support computing in schools.</a:t>
            </a:r>
          </a:p>
          <a:p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5153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55576" y="836712"/>
            <a:ext cx="626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CLOUT (Computational Logic for Use in Teaching)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31640" y="1700808"/>
            <a:ext cx="6840760" cy="2654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A six month project (October 2016 – March 2017)</a:t>
            </a:r>
          </a:p>
          <a:p>
            <a:endParaRPr lang="en-GB" sz="105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to develop an open-source, web-based prototype of LPS together with motivating, modifiable examples,</a:t>
            </a:r>
          </a:p>
          <a:p>
            <a:endParaRPr lang="en-GB" sz="105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to support computing in schools.</a:t>
            </a:r>
          </a:p>
          <a:p>
            <a:endParaRPr lang="en-GB" sz="240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Collaborators are very welcome.</a:t>
            </a:r>
          </a:p>
        </p:txBody>
      </p:sp>
    </p:spTree>
    <p:extLst>
      <p:ext uri="{BB962C8B-B14F-4D97-AF65-F5344CB8AC3E}">
        <p14:creationId xmlns:p14="http://schemas.microsoft.com/office/powerpoint/2010/main" val="11901498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7638"/>
            <a:ext cx="8928992" cy="4754562"/>
          </a:xfrm>
        </p:spPr>
        <p:txBody>
          <a:bodyPr>
            <a:normAutofit/>
          </a:bodyPr>
          <a:lstStyle/>
          <a:p>
            <a:pPr marL="444500" indent="-444500">
              <a:buClr>
                <a:srgbClr val="0000FF"/>
              </a:buClr>
            </a:pPr>
            <a:endParaRPr lang="en-GB" sz="2600" dirty="0"/>
          </a:p>
          <a:p>
            <a:pPr marL="444500" indent="-444500">
              <a:buClr>
                <a:srgbClr val="0000FF"/>
              </a:buClr>
            </a:pPr>
            <a:r>
              <a:rPr lang="en-GB" sz="2600" dirty="0"/>
              <a:t>	</a:t>
            </a:r>
            <a:r>
              <a:rPr lang="en-GB" sz="2600" dirty="0">
                <a:solidFill>
                  <a:srgbClr val="0000FF"/>
                </a:solidFill>
              </a:rPr>
              <a:t>LPS gives a logical, model-theoretic semantics for practical </a:t>
            </a:r>
          </a:p>
          <a:p>
            <a:pPr marL="1427163" indent="-444500">
              <a:buClr>
                <a:srgbClr val="0000FF"/>
              </a:buClr>
            </a:pPr>
            <a:r>
              <a:rPr lang="en-GB" sz="2600" dirty="0">
                <a:solidFill>
                  <a:srgbClr val="0000FF"/>
                </a:solidFill>
              </a:rPr>
              <a:t>	programming  and</a:t>
            </a:r>
          </a:p>
          <a:p>
            <a:pPr marL="1427163" indent="-444500">
              <a:buClr>
                <a:srgbClr val="0000FF"/>
              </a:buClr>
            </a:pPr>
            <a:r>
              <a:rPr lang="en-GB" sz="2600" dirty="0">
                <a:solidFill>
                  <a:srgbClr val="0000FF"/>
                </a:solidFill>
              </a:rPr>
              <a:t>	databases.</a:t>
            </a:r>
          </a:p>
          <a:p>
            <a:pPr marL="1427163" indent="-444500">
              <a:buClr>
                <a:srgbClr val="0000FF"/>
              </a:buClr>
            </a:pPr>
            <a:endParaRPr lang="en-GB" sz="2600" dirty="0">
              <a:solidFill>
                <a:srgbClr val="0000FF"/>
              </a:solidFill>
            </a:endParaRPr>
          </a:p>
          <a:p>
            <a:pPr marL="1427163" indent="-974725">
              <a:buClr>
                <a:srgbClr val="0000FF"/>
              </a:buClr>
            </a:pPr>
            <a:r>
              <a:rPr lang="en-GB" sz="2600" dirty="0">
                <a:solidFill>
                  <a:srgbClr val="0000FF"/>
                </a:solidFill>
              </a:rPr>
              <a:t>LPS is not a full-scale AI framework, </a:t>
            </a:r>
          </a:p>
          <a:p>
            <a:pPr marL="1427163" indent="-974725">
              <a:buClr>
                <a:srgbClr val="0000FF"/>
              </a:buClr>
            </a:pPr>
            <a:r>
              <a:rPr lang="en-GB" sz="2600" dirty="0">
                <a:solidFill>
                  <a:srgbClr val="0000FF"/>
                </a:solidFill>
              </a:rPr>
              <a:t>but it can be extended.</a:t>
            </a:r>
          </a:p>
          <a:p>
            <a:pPr marL="1427163" indent="-895350">
              <a:buClr>
                <a:srgbClr val="0000FF"/>
              </a:buClr>
            </a:pPr>
            <a:endParaRPr lang="en-GB" sz="2600" dirty="0">
              <a:solidFill>
                <a:srgbClr val="0000FF"/>
              </a:solidFill>
            </a:endParaRPr>
          </a:p>
          <a:p>
            <a:pPr marL="1427163" indent="-895350">
              <a:buClr>
                <a:srgbClr val="0000FF"/>
              </a:buClr>
            </a:pPr>
            <a:endParaRPr lang="en-GB" sz="2600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48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5688" y="305295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Production Systems</a:t>
            </a:r>
            <a:br>
              <a:rPr lang="en-GB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7451" y="1155617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endParaRPr lang="en-US" sz="2118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2024092"/>
            <a:ext cx="8874930" cy="83099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Combine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states described by 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working memory of facts.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state transitions represented by 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condition-action rules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4535" y="3233932"/>
            <a:ext cx="8778109" cy="12003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Popular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implementing 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expert systems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as a computational model of </a:t>
            </a:r>
            <a:r>
              <a:rPr lang="en-US" altLang="en-US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human thinking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(e.g. SOAR, ACT, Steven </a:t>
            </a:r>
            <a:r>
              <a:rPr lang="en-US" altLang="en-US" sz="2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Pinker’s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the Mind Works</a:t>
            </a:r>
            <a:r>
              <a:rPr lang="en-US" altLang="en-US" sz="2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kumimoji="0" lang="en-US" altLang="en-US" sz="36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65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51212" y="476672"/>
            <a:ext cx="8812373" cy="968812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Production systems do not have a logical semantics.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75656" y="806162"/>
            <a:ext cx="8812373" cy="301090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i="1" dirty="0"/>
              <a:t>threat</a:t>
            </a:r>
            <a:r>
              <a:rPr lang="en-US" sz="2400" i="1" dirty="0"/>
              <a:t>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>
                <a:sym typeface="Symbol"/>
              </a:rPr>
              <a:t>deal-with-threat</a:t>
            </a:r>
          </a:p>
          <a:p>
            <a:r>
              <a:rPr lang="en-GB" sz="2400" i="1" dirty="0"/>
              <a:t>fire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/>
              <a:t>threat</a:t>
            </a:r>
          </a:p>
          <a:p>
            <a:r>
              <a:rPr lang="en-GB" sz="2400" i="1" dirty="0"/>
              <a:t>flood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/>
              <a:t>threat</a:t>
            </a:r>
          </a:p>
          <a:p>
            <a:r>
              <a:rPr lang="en-GB" sz="2400" i="1" dirty="0">
                <a:solidFill>
                  <a:srgbClr val="0000FF"/>
                </a:solidFill>
                <a:sym typeface="Symbol"/>
              </a:rPr>
              <a:t>deal-with-threat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 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GB" sz="2400" dirty="0">
                <a:solidFill>
                  <a:srgbClr val="0000FF"/>
                </a:solidFill>
                <a:sym typeface="Symbol"/>
              </a:rPr>
              <a:t>  </a:t>
            </a:r>
            <a:r>
              <a:rPr lang="en-GB" sz="2400" dirty="0">
                <a:solidFill>
                  <a:srgbClr val="FF0000"/>
                </a:solidFill>
                <a:sym typeface="Symbol"/>
              </a:rPr>
              <a:t>	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 </a:t>
            </a:r>
          </a:p>
          <a:p>
            <a:r>
              <a:rPr lang="en-GB" sz="2400" i="1" dirty="0">
                <a:solidFill>
                  <a:srgbClr val="0000FF"/>
                </a:solidFill>
                <a:sym typeface="Symbol"/>
              </a:rPr>
              <a:t>deal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-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with-threat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89013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51212" y="476672"/>
            <a:ext cx="8812373" cy="968812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Production systems do not have a logical semantics.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475656" y="806162"/>
            <a:ext cx="8812373" cy="301090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i="1" dirty="0"/>
              <a:t>threat</a:t>
            </a:r>
            <a:r>
              <a:rPr lang="en-US" sz="2400" i="1" dirty="0"/>
              <a:t>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>
                <a:sym typeface="Symbol"/>
              </a:rPr>
              <a:t>deal-with-threat</a:t>
            </a:r>
          </a:p>
          <a:p>
            <a:r>
              <a:rPr lang="en-GB" sz="2400" i="1" dirty="0"/>
              <a:t>fire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/>
              <a:t>threat</a:t>
            </a:r>
          </a:p>
          <a:p>
            <a:r>
              <a:rPr lang="en-GB" sz="2400" i="1" dirty="0"/>
              <a:t>flood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/>
              <a:t>threat</a:t>
            </a:r>
          </a:p>
          <a:p>
            <a:r>
              <a:rPr lang="en-GB" sz="2400" i="1" dirty="0">
                <a:solidFill>
                  <a:srgbClr val="0000FF"/>
                </a:solidFill>
                <a:sym typeface="Symbol"/>
              </a:rPr>
              <a:t>deal-with-threat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 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GB" sz="2400" dirty="0">
                <a:solidFill>
                  <a:srgbClr val="0000FF"/>
                </a:solidFill>
                <a:sym typeface="Symbol"/>
              </a:rPr>
              <a:t>  </a:t>
            </a:r>
            <a:r>
              <a:rPr lang="en-GB" sz="2400" dirty="0">
                <a:solidFill>
                  <a:srgbClr val="FF0000"/>
                </a:solidFill>
                <a:sym typeface="Symbol"/>
              </a:rPr>
              <a:t>	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 </a:t>
            </a:r>
          </a:p>
          <a:p>
            <a:r>
              <a:rPr lang="en-GB" sz="2400" i="1" dirty="0">
                <a:solidFill>
                  <a:srgbClr val="0000FF"/>
                </a:solidFill>
                <a:sym typeface="Symbol"/>
              </a:rPr>
              <a:t>deal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-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with-threat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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endParaRPr lang="en-US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221088"/>
            <a:ext cx="9279542" cy="17312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5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Adding</a:t>
            </a:r>
            <a:r>
              <a:rPr lang="en-GB" sz="2400" i="1" dirty="0">
                <a:solidFill>
                  <a:srgbClr val="0000FF"/>
                </a:solidFill>
              </a:rPr>
              <a:t> fire </a:t>
            </a:r>
            <a:r>
              <a:rPr lang="en-GB" sz="2400" dirty="0">
                <a:solidFill>
                  <a:srgbClr val="0000FF"/>
                </a:solidFill>
              </a:rPr>
              <a:t>to working memory</a:t>
            </a:r>
          </a:p>
          <a:p>
            <a:r>
              <a:rPr lang="en-GB" sz="2400" dirty="0">
                <a:solidFill>
                  <a:srgbClr val="0000FF"/>
                </a:solidFill>
              </a:rPr>
              <a:t>triggers two candidate actions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and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r>
              <a:rPr lang="en-GB" sz="2400" dirty="0">
                <a:solidFill>
                  <a:srgbClr val="0000FF"/>
                </a:solidFill>
              </a:rPr>
              <a:t>.</a:t>
            </a:r>
          </a:p>
          <a:p>
            <a:r>
              <a:rPr lang="en-GB" sz="2400" dirty="0">
                <a:solidFill>
                  <a:srgbClr val="FF0000"/>
                </a:solidFill>
              </a:rPr>
              <a:t>Conflict resolution </a:t>
            </a:r>
            <a:r>
              <a:rPr lang="en-GB" sz="2400" dirty="0">
                <a:solidFill>
                  <a:srgbClr val="0000FF"/>
                </a:solidFill>
              </a:rPr>
              <a:t>decides between them.</a:t>
            </a:r>
            <a:endParaRPr lang="en-GB" sz="1000" dirty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131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9637" y="357223"/>
            <a:ext cx="8812373" cy="695513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LPS combines logic programs and FOL reactive rules</a:t>
            </a: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555" y="1206524"/>
            <a:ext cx="8812373" cy="62305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FF0000"/>
                </a:solidFill>
              </a:rPr>
              <a:t>Reactive rule:</a:t>
            </a:r>
            <a:r>
              <a:rPr lang="en-GB" sz="2400" i="1" dirty="0">
                <a:solidFill>
                  <a:srgbClr val="FF0000"/>
                </a:solidFill>
              </a:rPr>
              <a:t>		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/>
              <a:t>threat</a:t>
            </a:r>
            <a:r>
              <a:rPr lang="en-US" sz="2400" i="1" dirty="0"/>
              <a:t> </a:t>
            </a:r>
            <a:r>
              <a:rPr lang="en-GB" sz="2400" i="1" dirty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>
                <a:sym typeface="Symbol"/>
              </a:rPr>
              <a:t>deal-with-threat</a:t>
            </a:r>
            <a:br>
              <a:rPr lang="en-US" sz="2400" i="1" dirty="0"/>
            </a:br>
            <a:endParaRPr lang="en-US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09637" y="1673074"/>
            <a:ext cx="9279542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Logic program:    	</a:t>
            </a:r>
            <a:r>
              <a:rPr lang="en-GB" sz="2400" i="1" dirty="0">
                <a:solidFill>
                  <a:srgbClr val="0000FF"/>
                </a:solidFill>
              </a:rPr>
              <a:t>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fire</a:t>
            </a:r>
            <a:endParaRPr lang="en-GB" sz="2400" i="1" dirty="0">
              <a:solidFill>
                <a:srgbClr val="FF0000"/>
              </a:solidFill>
            </a:endParaRPr>
          </a:p>
          <a:p>
            <a:pPr lvl="4"/>
            <a:r>
              <a:rPr lang="en-GB" sz="2400" i="1" dirty="0">
                <a:solidFill>
                  <a:srgbClr val="FF0000"/>
                </a:solidFill>
              </a:rPr>
              <a:t>	</a:t>
            </a:r>
            <a:r>
              <a:rPr lang="en-GB" sz="2400" i="1" dirty="0">
                <a:solidFill>
                  <a:srgbClr val="0000FF"/>
                </a:solidFill>
              </a:rPr>
              <a:t>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flood</a:t>
            </a:r>
          </a:p>
          <a:p>
            <a:pPr lvl="4"/>
            <a:r>
              <a:rPr lang="en-GB" sz="1050" i="1" dirty="0">
                <a:solidFill>
                  <a:srgbClr val="0000FF"/>
                </a:solidFill>
              </a:rPr>
              <a:t>	</a:t>
            </a:r>
          </a:p>
          <a:p>
            <a:pPr lvl="4"/>
            <a:r>
              <a:rPr lang="en-GB" sz="2400" i="1" dirty="0">
                <a:solidFill>
                  <a:srgbClr val="0000FF"/>
                </a:solidFill>
              </a:rPr>
              <a:t>	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deal-with-threat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US" sz="2400" i="1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  <a:sym typeface="Symbol"/>
              </a:rPr>
              <a:t>  </a:t>
            </a:r>
            <a:r>
              <a:rPr lang="en-GB" sz="2400" dirty="0">
                <a:solidFill>
                  <a:srgbClr val="FF0000"/>
                </a:solidFill>
                <a:sym typeface="Symbol"/>
              </a:rPr>
              <a:t>	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 </a:t>
            </a:r>
          </a:p>
          <a:p>
            <a:pPr lvl="4"/>
            <a:r>
              <a:rPr lang="en-GB" sz="2400" i="1" dirty="0">
                <a:solidFill>
                  <a:prstClr val="black"/>
                </a:solidFill>
                <a:sym typeface="Symbol"/>
              </a:rPr>
              <a:t>	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deal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-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with-threat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endParaRPr lang="en-GB" sz="2400" i="1" dirty="0">
              <a:solidFill>
                <a:srgbClr val="FF0000"/>
              </a:solidFill>
            </a:endParaRPr>
          </a:p>
          <a:p>
            <a:endParaRPr lang="en-GB" sz="1050" i="1" dirty="0">
              <a:solidFill>
                <a:srgbClr val="FF0000"/>
              </a:solidFill>
            </a:endParaRPr>
          </a:p>
          <a:p>
            <a:endParaRPr lang="en-GB" sz="1000" dirty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16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73432-EF7F-B84F-BCFB-EEF96C8A23D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309637" y="357223"/>
            <a:ext cx="8812373" cy="695513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LPS combines logic programs and FOL reactive rules</a:t>
            </a:r>
            <a:endParaRPr lang="en-GB" sz="24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0555" y="1206524"/>
            <a:ext cx="8812373" cy="62305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rgbClr val="0000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>
                <a:solidFill>
                  <a:srgbClr val="FF0000"/>
                </a:solidFill>
              </a:rPr>
              <a:t>Reactive rule:</a:t>
            </a:r>
            <a:r>
              <a:rPr lang="en-GB" sz="2400" i="1" dirty="0">
                <a:solidFill>
                  <a:srgbClr val="FF0000"/>
                </a:solidFill>
              </a:rPr>
              <a:t>		</a:t>
            </a:r>
            <a:r>
              <a:rPr lang="en-GB" sz="2400" i="1" dirty="0">
                <a:solidFill>
                  <a:srgbClr val="0033CC"/>
                </a:solidFill>
              </a:rPr>
              <a:t> </a:t>
            </a:r>
            <a:r>
              <a:rPr lang="en-GB" sz="2400" i="1" dirty="0"/>
              <a:t>threat</a:t>
            </a:r>
            <a:r>
              <a:rPr lang="en-US" sz="2400" i="1" dirty="0"/>
              <a:t> </a:t>
            </a:r>
            <a:r>
              <a:rPr lang="en-GB" sz="2400" i="1" dirty="0">
                <a:solidFill>
                  <a:srgbClr val="FF0000"/>
                </a:solidFill>
                <a:sym typeface="Symbol"/>
              </a:rPr>
              <a:t> </a:t>
            </a:r>
            <a:r>
              <a:rPr lang="en-GB" sz="2400" i="1" dirty="0">
                <a:sym typeface="Symbol"/>
              </a:rPr>
              <a:t>deal-with-threat</a:t>
            </a:r>
            <a:br>
              <a:rPr lang="en-US" sz="2400" i="1" dirty="0"/>
            </a:br>
            <a:endParaRPr lang="en-US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09637" y="1673074"/>
            <a:ext cx="9279542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Logic program:    	</a:t>
            </a:r>
            <a:r>
              <a:rPr lang="en-GB" sz="2400" i="1" dirty="0">
                <a:solidFill>
                  <a:srgbClr val="0000FF"/>
                </a:solidFill>
              </a:rPr>
              <a:t>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fire</a:t>
            </a:r>
            <a:endParaRPr lang="en-GB" sz="2400" i="1" dirty="0">
              <a:solidFill>
                <a:srgbClr val="FF0000"/>
              </a:solidFill>
            </a:endParaRPr>
          </a:p>
          <a:p>
            <a:pPr lvl="4"/>
            <a:r>
              <a:rPr lang="en-GB" sz="2400" i="1" dirty="0">
                <a:solidFill>
                  <a:srgbClr val="FF0000"/>
                </a:solidFill>
              </a:rPr>
              <a:t>	</a:t>
            </a:r>
            <a:r>
              <a:rPr lang="en-GB" sz="2400" i="1" dirty="0">
                <a:solidFill>
                  <a:srgbClr val="0000FF"/>
                </a:solidFill>
              </a:rPr>
              <a:t>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flood</a:t>
            </a:r>
          </a:p>
          <a:p>
            <a:pPr lvl="4"/>
            <a:r>
              <a:rPr lang="en-GB" sz="1050" i="1" dirty="0">
                <a:solidFill>
                  <a:srgbClr val="0000FF"/>
                </a:solidFill>
              </a:rPr>
              <a:t>	</a:t>
            </a:r>
          </a:p>
          <a:p>
            <a:pPr lvl="4"/>
            <a:r>
              <a:rPr lang="en-GB" sz="2400" i="1" dirty="0">
                <a:solidFill>
                  <a:srgbClr val="0000FF"/>
                </a:solidFill>
              </a:rPr>
              <a:t>	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deal-with-threat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US" sz="2400" i="1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0000FF"/>
                </a:solidFill>
                <a:sym typeface="Symbol"/>
              </a:rPr>
              <a:t>  </a:t>
            </a:r>
            <a:r>
              <a:rPr lang="en-GB" sz="2400" dirty="0">
                <a:solidFill>
                  <a:srgbClr val="FF0000"/>
                </a:solidFill>
                <a:sym typeface="Symbol"/>
              </a:rPr>
              <a:t>	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 </a:t>
            </a:r>
          </a:p>
          <a:p>
            <a:pPr lvl="4"/>
            <a:r>
              <a:rPr lang="en-GB" sz="2400" i="1" dirty="0">
                <a:solidFill>
                  <a:prstClr val="black"/>
                </a:solidFill>
                <a:sym typeface="Symbol"/>
              </a:rPr>
              <a:t>	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deal</a:t>
            </a:r>
            <a:r>
              <a:rPr lang="en-GB" sz="2400" i="1" dirty="0">
                <a:solidFill>
                  <a:prstClr val="black"/>
                </a:solidFill>
                <a:sym typeface="Symbol"/>
              </a:rPr>
              <a:t>-</a:t>
            </a:r>
            <a:r>
              <a:rPr lang="en-GB" sz="2400" i="1" dirty="0">
                <a:solidFill>
                  <a:srgbClr val="0000FF"/>
                </a:solidFill>
                <a:sym typeface="Symbol"/>
              </a:rPr>
              <a:t>with-threat </a:t>
            </a:r>
            <a:r>
              <a:rPr lang="en-GB" sz="2400" i="1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endParaRPr lang="en-GB" sz="2400" i="1" dirty="0">
              <a:solidFill>
                <a:srgbClr val="FF0000"/>
              </a:solidFill>
            </a:endParaRPr>
          </a:p>
          <a:p>
            <a:endParaRPr lang="en-GB" sz="1050" i="1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Adding</a:t>
            </a:r>
            <a:r>
              <a:rPr lang="en-GB" sz="2400" i="1" dirty="0">
                <a:solidFill>
                  <a:srgbClr val="0000FF"/>
                </a:solidFill>
              </a:rPr>
              <a:t> fire </a:t>
            </a:r>
            <a:r>
              <a:rPr lang="en-GB" sz="2400" dirty="0">
                <a:solidFill>
                  <a:srgbClr val="0000FF"/>
                </a:solidFill>
              </a:rPr>
              <a:t>to the current state </a:t>
            </a:r>
          </a:p>
          <a:p>
            <a:r>
              <a:rPr lang="en-GB" sz="2400" dirty="0">
                <a:solidFill>
                  <a:srgbClr val="0000FF"/>
                </a:solidFill>
              </a:rPr>
              <a:t>generates two alternative actions </a:t>
            </a:r>
            <a:r>
              <a:rPr lang="en-GB" sz="2400" i="1" dirty="0">
                <a:solidFill>
                  <a:srgbClr val="0000FF"/>
                </a:solidFill>
              </a:rPr>
              <a:t>eliminate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or</a:t>
            </a:r>
            <a:r>
              <a:rPr lang="en-GB" sz="2400" dirty="0">
                <a:solidFill>
                  <a:srgbClr val="0000FF"/>
                </a:solidFill>
              </a:rPr>
              <a:t> </a:t>
            </a:r>
            <a:r>
              <a:rPr lang="en-GB" sz="2400" i="1" dirty="0">
                <a:solidFill>
                  <a:srgbClr val="0000FF"/>
                </a:solidFill>
              </a:rPr>
              <a:t>escape</a:t>
            </a:r>
            <a:r>
              <a:rPr lang="en-GB" sz="2400" dirty="0">
                <a:solidFill>
                  <a:srgbClr val="0000FF"/>
                </a:solidFill>
              </a:rPr>
              <a:t>.</a:t>
            </a:r>
          </a:p>
          <a:p>
            <a:r>
              <a:rPr lang="en-GB" sz="2400" dirty="0">
                <a:solidFill>
                  <a:srgbClr val="0000FF"/>
                </a:solidFill>
              </a:rPr>
              <a:t>LPS generates </a:t>
            </a:r>
            <a:r>
              <a:rPr lang="en-GB" sz="2400" dirty="0">
                <a:solidFill>
                  <a:srgbClr val="FF0000"/>
                </a:solidFill>
              </a:rPr>
              <a:t>one</a:t>
            </a:r>
            <a:r>
              <a:rPr lang="en-GB" sz="2400" dirty="0">
                <a:solidFill>
                  <a:srgbClr val="0000FF"/>
                </a:solidFill>
              </a:rPr>
              <a:t> model to make the reactive rule true. </a:t>
            </a:r>
            <a:endParaRPr lang="en-GB" sz="1050" dirty="0">
              <a:solidFill>
                <a:srgbClr val="0000FF"/>
              </a:solidFill>
            </a:endParaRPr>
          </a:p>
          <a:p>
            <a:endParaRPr lang="en-GB" sz="1050" dirty="0">
              <a:solidFill>
                <a:srgbClr val="0000FF"/>
              </a:solidFill>
            </a:endParaRPr>
          </a:p>
          <a:p>
            <a:r>
              <a:rPr lang="en-GB" sz="2400" dirty="0">
                <a:solidFill>
                  <a:srgbClr val="0000FF"/>
                </a:solidFill>
              </a:rPr>
              <a:t>M1 = {</a:t>
            </a:r>
            <a:r>
              <a:rPr lang="en-GB" sz="2400" i="1" dirty="0">
                <a:solidFill>
                  <a:srgbClr val="0000FF"/>
                </a:solidFill>
              </a:rPr>
              <a:t>fire, threat, deal-with-threat, eliminate</a:t>
            </a:r>
            <a:r>
              <a:rPr lang="en-GB" sz="2400" dirty="0">
                <a:solidFill>
                  <a:srgbClr val="0000FF"/>
                </a:solidFill>
              </a:rPr>
              <a:t>} </a:t>
            </a:r>
            <a:r>
              <a:rPr lang="en-GB" sz="2400" dirty="0">
                <a:solidFill>
                  <a:srgbClr val="FF0000"/>
                </a:solidFill>
              </a:rPr>
              <a:t>or</a:t>
            </a:r>
          </a:p>
          <a:p>
            <a:pPr lvl="0"/>
            <a:r>
              <a:rPr lang="en-GB" sz="2400" dirty="0">
                <a:solidFill>
                  <a:srgbClr val="0000FF"/>
                </a:solidFill>
              </a:rPr>
              <a:t>M2 = {</a:t>
            </a:r>
            <a:r>
              <a:rPr lang="en-GB" sz="2400" i="1" dirty="0">
                <a:solidFill>
                  <a:srgbClr val="0000FF"/>
                </a:solidFill>
              </a:rPr>
              <a:t>fire, threat, deal-with-threat, escape</a:t>
            </a:r>
            <a:r>
              <a:rPr lang="en-GB" sz="2400" dirty="0">
                <a:solidFill>
                  <a:srgbClr val="0000FF"/>
                </a:solidFill>
              </a:rPr>
              <a:t>} </a:t>
            </a:r>
          </a:p>
          <a:p>
            <a:endParaRPr lang="en-GB" sz="1000" dirty="0">
              <a:solidFill>
                <a:srgbClr val="FF0000"/>
              </a:solidFill>
            </a:endParaRPr>
          </a:p>
          <a:p>
            <a:endParaRPr lang="en-GB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880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144084</TotalTime>
  <Words>1035</Words>
  <Application>Microsoft Office PowerPoint</Application>
  <PresentationFormat>On-screen Show (4:3)</PresentationFormat>
  <Paragraphs>550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MS Gothic</vt:lpstr>
      <vt:lpstr>Arial</vt:lpstr>
      <vt:lpstr>Calibri</vt:lpstr>
      <vt:lpstr>Symbol</vt:lpstr>
      <vt:lpstr>Office Theme</vt:lpstr>
      <vt:lpstr>LPS (Logic-based Production System) </vt:lpstr>
      <vt:lpstr>LPS (Logic-based Production System) </vt:lpstr>
      <vt:lpstr>LPS (Logic-based Production System) </vt:lpstr>
      <vt:lpstr>PowerPoint Presentation</vt:lpstr>
      <vt:lpstr>Production Systems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LPS combines logic programs with reactive rules in FOL.</vt:lpstr>
      <vt:lpstr>PowerPoint Presentation</vt:lpstr>
      <vt:lpstr>PowerPoint Presentation</vt:lpstr>
      <vt:lpstr>LPS combines logic programs and FOL reactive rules</vt:lpstr>
      <vt:lpstr>LPS combines logic programs and FOL reactive rules</vt:lpstr>
      <vt:lpstr>LPS combines logic programs and FOL reactive rules</vt:lpstr>
      <vt:lpstr>LPS combines logic programs and FOL reactive rules</vt:lpstr>
      <vt:lpstr>LPS combines logic programs and FOL reactive rules</vt:lpstr>
      <vt:lpstr>The Turing Test  (not completely catered for in the current implementation)</vt:lpstr>
      <vt:lpstr>The Turing Test  (not completely catered for in the current implementation)</vt:lpstr>
      <vt:lpstr>The same clauses can be used  to recognise complex events and  to generate complex plans</vt:lpstr>
      <vt:lpstr>States and events can be described by atomic sentences </vt:lpstr>
      <vt:lpstr>States and events can be described by atomic sentences </vt:lpstr>
      <vt:lpstr>States and events can be described by atomic sentences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State transitions are described by a causal theory with or without timestamps</vt:lpstr>
      <vt:lpstr>State transitions are described by a causal theory with or without timestamps</vt:lpstr>
      <vt:lpstr>The Dining Philosophers</vt:lpstr>
      <vt:lpstr>PowerPoint Presentation</vt:lpstr>
      <vt:lpstr>Dining philosophers (in the XSB/Studio implementation)</vt:lpstr>
      <vt:lpstr>Dining philosophers (in the XSB/Studio implementation)</vt:lpstr>
      <vt:lpstr>Dining philosophers (in the XSB/Studio implementation)</vt:lpstr>
      <vt:lpstr>Dining philosophers (in the XSB/Studio implementation)</vt:lpstr>
      <vt:lpstr>Dining philosophers (in the XSB/Studio implementation)</vt:lpstr>
      <vt:lpstr>Dining philosophers (in the XSB/Studio implementation)</vt:lpstr>
      <vt:lpstr>Dining philosophers (causal theory)</vt:lpstr>
      <vt:lpstr>Dining philosophers (causal theory)</vt:lpstr>
      <vt:lpstr>PowerPoint Presentation</vt:lpstr>
      <vt:lpstr>PowerPoint Presentation</vt:lpstr>
      <vt:lpstr>PowerPoint Presentation</vt:lpstr>
      <vt:lpstr>Conclusions</vt:lpstr>
    </vt:vector>
  </TitlesOfParts>
  <Company>IMperial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 and Human Thinking</dc:title>
  <dc:creator>Bob</dc:creator>
  <cp:lastModifiedBy>Bob</cp:lastModifiedBy>
  <cp:revision>2212</cp:revision>
  <dcterms:created xsi:type="dcterms:W3CDTF">2012-02-29T18:06:41Z</dcterms:created>
  <dcterms:modified xsi:type="dcterms:W3CDTF">2016-09-27T13:44:43Z</dcterms:modified>
</cp:coreProperties>
</file>